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2"/>
  </p:notesMasterIdLst>
  <p:sldIdLst>
    <p:sldId id="256" r:id="rId2"/>
    <p:sldId id="290" r:id="rId3"/>
    <p:sldId id="257" r:id="rId4"/>
    <p:sldId id="258" r:id="rId5"/>
    <p:sldId id="260" r:id="rId6"/>
    <p:sldId id="261" r:id="rId7"/>
    <p:sldId id="259" r:id="rId8"/>
    <p:sldId id="262" r:id="rId9"/>
    <p:sldId id="263" r:id="rId10"/>
    <p:sldId id="265" r:id="rId11"/>
    <p:sldId id="270" r:id="rId12"/>
    <p:sldId id="266" r:id="rId13"/>
    <p:sldId id="267" r:id="rId14"/>
    <p:sldId id="272" r:id="rId15"/>
    <p:sldId id="293" r:id="rId16"/>
    <p:sldId id="269" r:id="rId17"/>
    <p:sldId id="273" r:id="rId18"/>
    <p:sldId id="274" r:id="rId19"/>
    <p:sldId id="275" r:id="rId20"/>
    <p:sldId id="277" r:id="rId21"/>
    <p:sldId id="278" r:id="rId22"/>
    <p:sldId id="280" r:id="rId23"/>
    <p:sldId id="281" r:id="rId24"/>
    <p:sldId id="282" r:id="rId25"/>
    <p:sldId id="283" r:id="rId26"/>
    <p:sldId id="284" r:id="rId27"/>
    <p:sldId id="287" r:id="rId28"/>
    <p:sldId id="295" r:id="rId29"/>
    <p:sldId id="294" r:id="rId30"/>
    <p:sldId id="28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rayil, Antony" initials="CA" lastIdx="1" clrIdx="0">
    <p:extLst>
      <p:ext uri="{19B8F6BF-5375-455C-9EA6-DF929625EA0E}">
        <p15:presenceInfo xmlns:p15="http://schemas.microsoft.com/office/powerpoint/2012/main" userId="51921140a35ad1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2F88"/>
    <a:srgbClr val="C06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8" autoAdjust="0"/>
    <p:restoredTop sz="94660"/>
  </p:normalViewPr>
  <p:slideViewPr>
    <p:cSldViewPr snapToGrid="0">
      <p:cViewPr varScale="1">
        <p:scale>
          <a:sx n="82" d="100"/>
          <a:sy n="82" d="100"/>
        </p:scale>
        <p:origin x="154"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image" Target="../media/image39.jpeg"/><Relationship Id="rId5" Type="http://schemas.openxmlformats.org/officeDocument/2006/relationships/image" Target="../media/image43.jpeg"/><Relationship Id="rId4" Type="http://schemas.openxmlformats.org/officeDocument/2006/relationships/image" Target="../media/image42.jpe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image" Target="../media/image39.jpeg"/><Relationship Id="rId5" Type="http://schemas.openxmlformats.org/officeDocument/2006/relationships/image" Target="../media/image43.jpeg"/><Relationship Id="rId4" Type="http://schemas.openxmlformats.org/officeDocument/2006/relationships/image" Target="../media/image42.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E4F9C8-792B-47EE-A0EA-A0B0191D9A8D}"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en-IN"/>
        </a:p>
      </dgm:t>
    </dgm:pt>
    <dgm:pt modelId="{C11027EB-B9B8-4C54-96B9-117C9934D188}">
      <dgm:prSet custT="1">
        <dgm:style>
          <a:lnRef idx="1">
            <a:schemeClr val="accent2"/>
          </a:lnRef>
          <a:fillRef idx="2">
            <a:schemeClr val="accent2"/>
          </a:fillRef>
          <a:effectRef idx="1">
            <a:schemeClr val="accent2"/>
          </a:effectRef>
          <a:fontRef idx="minor">
            <a:schemeClr val="dk1"/>
          </a:fontRef>
        </dgm:style>
      </dgm:prSet>
      <dgm:spPr>
        <a:ln/>
      </dgm:spPr>
      <dgm:t>
        <a:bodyPr/>
        <a:lstStyle/>
        <a:p>
          <a:r>
            <a:rPr lang="en-US" sz="1400" b="1" dirty="0"/>
            <a:t>1982 – Richard Feynman</a:t>
          </a:r>
        </a:p>
        <a:p>
          <a:r>
            <a:rPr lang="en-US" sz="1400" b="1" dirty="0"/>
            <a:t> </a:t>
          </a:r>
          <a:r>
            <a:rPr lang="en-US" sz="1400" b="0" dirty="0"/>
            <a:t>P</a:t>
          </a:r>
          <a:r>
            <a:rPr lang="en-US" sz="1400" dirty="0"/>
            <a:t>roposed the idea of creating machines based on the laws of quantum mechanics instead of the laws of classical physics</a:t>
          </a:r>
          <a:r>
            <a:rPr lang="en-US" sz="1300" dirty="0"/>
            <a:t>.</a:t>
          </a:r>
          <a:endParaRPr lang="en-IN" sz="1300" dirty="0"/>
        </a:p>
      </dgm:t>
    </dgm:pt>
    <dgm:pt modelId="{E5146128-A3CA-4DD5-A734-89F8C197ACEE}" type="parTrans" cxnId="{09FE5394-C1AD-42AF-8733-7AABEEA45547}">
      <dgm:prSet/>
      <dgm:spPr/>
      <dgm:t>
        <a:bodyPr/>
        <a:lstStyle/>
        <a:p>
          <a:endParaRPr lang="en-IN"/>
        </a:p>
      </dgm:t>
    </dgm:pt>
    <dgm:pt modelId="{C695019F-1D2D-4D7F-A3DA-DE34162F6B04}" type="sibTrans" cxnId="{09FE5394-C1AD-42AF-8733-7AABEEA45547}">
      <dgm:prSet/>
      <dgm:spPr/>
      <dgm:t>
        <a:bodyPr/>
        <a:lstStyle/>
        <a:p>
          <a:endParaRPr lang="en-IN"/>
        </a:p>
      </dgm:t>
    </dgm:pt>
    <dgm:pt modelId="{9EBA7408-5822-4A53-8399-0581D5767435}">
      <dgm:prSet>
        <dgm:style>
          <a:lnRef idx="1">
            <a:schemeClr val="accent3"/>
          </a:lnRef>
          <a:fillRef idx="2">
            <a:schemeClr val="accent3"/>
          </a:fillRef>
          <a:effectRef idx="1">
            <a:schemeClr val="accent3"/>
          </a:effectRef>
          <a:fontRef idx="minor">
            <a:schemeClr val="dk1"/>
          </a:fontRef>
        </dgm:style>
      </dgm:prSet>
      <dgm:spPr>
        <a:ln/>
      </dgm:spPr>
      <dgm:t>
        <a:bodyPr/>
        <a:lstStyle/>
        <a:p>
          <a:r>
            <a:rPr lang="en-US" b="1" dirty="0"/>
            <a:t>1985 - David Deutsch</a:t>
          </a:r>
        </a:p>
        <a:p>
          <a:r>
            <a:rPr lang="en-US" b="1" dirty="0"/>
            <a:t> </a:t>
          </a:r>
          <a:r>
            <a:rPr lang="en-US" b="0" dirty="0"/>
            <a:t>D</a:t>
          </a:r>
          <a:r>
            <a:rPr lang="en-US" dirty="0"/>
            <a:t>eveloped the quantum Turing machine, showing that quantum circuits are universal.</a:t>
          </a:r>
          <a:endParaRPr lang="en-IN" dirty="0"/>
        </a:p>
      </dgm:t>
    </dgm:pt>
    <dgm:pt modelId="{398880AB-388C-4A41-8785-C93AEC8CB433}" type="parTrans" cxnId="{BC731DF1-E43C-48F2-9DCC-95427F351588}">
      <dgm:prSet/>
      <dgm:spPr/>
      <dgm:t>
        <a:bodyPr/>
        <a:lstStyle/>
        <a:p>
          <a:endParaRPr lang="en-IN"/>
        </a:p>
      </dgm:t>
    </dgm:pt>
    <dgm:pt modelId="{4A1A9B84-CCD7-471A-8339-6329CDE6CB75}" type="sibTrans" cxnId="{BC731DF1-E43C-48F2-9DCC-95427F351588}">
      <dgm:prSet/>
      <dgm:spPr/>
      <dgm:t>
        <a:bodyPr/>
        <a:lstStyle/>
        <a:p>
          <a:endParaRPr lang="en-IN"/>
        </a:p>
      </dgm:t>
    </dgm:pt>
    <dgm:pt modelId="{17FCDD19-A600-4342-A50E-47421C1610E9}">
      <dgm:prSet custT="1">
        <dgm:style>
          <a:lnRef idx="1">
            <a:schemeClr val="accent4"/>
          </a:lnRef>
          <a:fillRef idx="2">
            <a:schemeClr val="accent4"/>
          </a:fillRef>
          <a:effectRef idx="1">
            <a:schemeClr val="accent4"/>
          </a:effectRef>
          <a:fontRef idx="minor">
            <a:schemeClr val="dk1"/>
          </a:fontRef>
        </dgm:style>
      </dgm:prSet>
      <dgm:spPr>
        <a:ln/>
      </dgm:spPr>
      <dgm:t>
        <a:bodyPr/>
        <a:lstStyle/>
        <a:p>
          <a:r>
            <a:rPr lang="en-US" sz="1400" b="1" dirty="0"/>
            <a:t>1994 - Peter Shor</a:t>
          </a:r>
        </a:p>
        <a:p>
          <a:r>
            <a:rPr lang="en-US" sz="1400" b="1" dirty="0"/>
            <a:t> </a:t>
          </a:r>
          <a:r>
            <a:rPr lang="en-US" sz="1400" b="0" dirty="0"/>
            <a:t>Produced</a:t>
          </a:r>
          <a:r>
            <a:rPr lang="en-US" sz="1400" dirty="0"/>
            <a:t> a quantum algorithm to factor very large numbers in polynomial time.</a:t>
          </a:r>
        </a:p>
      </dgm:t>
    </dgm:pt>
    <dgm:pt modelId="{BB760A3D-3451-4D94-BE8A-533434F5E526}" type="parTrans" cxnId="{139B1C18-6A70-4593-A468-0080E5F8F88F}">
      <dgm:prSet/>
      <dgm:spPr/>
      <dgm:t>
        <a:bodyPr/>
        <a:lstStyle/>
        <a:p>
          <a:endParaRPr lang="en-IN"/>
        </a:p>
      </dgm:t>
    </dgm:pt>
    <dgm:pt modelId="{6A734F59-8105-4CED-A3BA-6592AC66667F}" type="sibTrans" cxnId="{139B1C18-6A70-4593-A468-0080E5F8F88F}">
      <dgm:prSet/>
      <dgm:spPr/>
      <dgm:t>
        <a:bodyPr/>
        <a:lstStyle/>
        <a:p>
          <a:endParaRPr lang="en-IN"/>
        </a:p>
      </dgm:t>
    </dgm:pt>
    <dgm:pt modelId="{D91D10E8-9064-42B2-A60E-7D6C0619A921}">
      <dgm:prSet>
        <dgm:style>
          <a:lnRef idx="1">
            <a:schemeClr val="accent5"/>
          </a:lnRef>
          <a:fillRef idx="2">
            <a:schemeClr val="accent5"/>
          </a:fillRef>
          <a:effectRef idx="1">
            <a:schemeClr val="accent5"/>
          </a:effectRef>
          <a:fontRef idx="minor">
            <a:schemeClr val="dk1"/>
          </a:fontRef>
        </dgm:style>
      </dgm:prSet>
      <dgm:spPr>
        <a:ln/>
      </dgm:spPr>
      <dgm:t>
        <a:bodyPr/>
        <a:lstStyle/>
        <a:p>
          <a:r>
            <a:rPr lang="en-US" b="1" dirty="0"/>
            <a:t>1997 - </a:t>
          </a:r>
          <a:r>
            <a:rPr lang="en-US" b="1" dirty="0" err="1"/>
            <a:t>Lov</a:t>
          </a:r>
          <a:r>
            <a:rPr lang="en-US" b="1" dirty="0"/>
            <a:t> Grover</a:t>
          </a:r>
        </a:p>
        <a:p>
          <a:r>
            <a:rPr lang="en-US" b="1" dirty="0"/>
            <a:t> </a:t>
          </a:r>
          <a:r>
            <a:rPr lang="en-US" b="0" dirty="0"/>
            <a:t>D</a:t>
          </a:r>
          <a:r>
            <a:rPr lang="en-US" dirty="0"/>
            <a:t>evelops a quantum search algorithm with O(√N) complexity</a:t>
          </a:r>
          <a:endParaRPr lang="en-IN" dirty="0"/>
        </a:p>
      </dgm:t>
    </dgm:pt>
    <dgm:pt modelId="{5BB63FB8-BA91-4676-9582-C49110F9CECA}" type="parTrans" cxnId="{40F3299B-2E34-4AE9-94D5-E2BAF7796E17}">
      <dgm:prSet/>
      <dgm:spPr/>
      <dgm:t>
        <a:bodyPr/>
        <a:lstStyle/>
        <a:p>
          <a:endParaRPr lang="en-IN"/>
        </a:p>
      </dgm:t>
    </dgm:pt>
    <dgm:pt modelId="{1C117703-0C47-466A-B1E4-D80E2949DD48}" type="sibTrans" cxnId="{40F3299B-2E34-4AE9-94D5-E2BAF7796E17}">
      <dgm:prSet/>
      <dgm:spPr/>
      <dgm:t>
        <a:bodyPr/>
        <a:lstStyle/>
        <a:p>
          <a:endParaRPr lang="en-IN"/>
        </a:p>
      </dgm:t>
    </dgm:pt>
    <dgm:pt modelId="{D69C906F-18CE-493E-95C0-E0D5DA667F6E}" type="pres">
      <dgm:prSet presAssocID="{C9E4F9C8-792B-47EE-A0EA-A0B0191D9A8D}" presName="Name0" presStyleCnt="0">
        <dgm:presLayoutVars>
          <dgm:dir/>
          <dgm:resizeHandles val="exact"/>
        </dgm:presLayoutVars>
      </dgm:prSet>
      <dgm:spPr/>
    </dgm:pt>
    <dgm:pt modelId="{BEA193F0-625E-4490-A33A-365CBE1C1ABE}" type="pres">
      <dgm:prSet presAssocID="{C9E4F9C8-792B-47EE-A0EA-A0B0191D9A8D}" presName="arrow" presStyleLbl="bgShp" presStyleIdx="0" presStyleCnt="1"/>
      <dgm:spPr/>
    </dgm:pt>
    <dgm:pt modelId="{54A09254-D349-43F5-8DBB-83525AF9A76A}" type="pres">
      <dgm:prSet presAssocID="{C9E4F9C8-792B-47EE-A0EA-A0B0191D9A8D}" presName="points" presStyleCnt="0"/>
      <dgm:spPr/>
    </dgm:pt>
    <dgm:pt modelId="{683B4186-B24A-4532-8EDF-7A66F8D3F275}" type="pres">
      <dgm:prSet presAssocID="{C11027EB-B9B8-4C54-96B9-117C9934D188}" presName="compositeA" presStyleCnt="0"/>
      <dgm:spPr/>
    </dgm:pt>
    <dgm:pt modelId="{A09CB281-A242-481F-BFF2-B0520D12B3E0}" type="pres">
      <dgm:prSet presAssocID="{C11027EB-B9B8-4C54-96B9-117C9934D188}" presName="textA" presStyleLbl="revTx" presStyleIdx="0" presStyleCnt="4" custScaleX="147638">
        <dgm:presLayoutVars>
          <dgm:bulletEnabled val="1"/>
        </dgm:presLayoutVars>
      </dgm:prSet>
      <dgm:spPr/>
    </dgm:pt>
    <dgm:pt modelId="{A452A980-AC00-4D9B-A216-FECAB3CC79CE}" type="pres">
      <dgm:prSet presAssocID="{C11027EB-B9B8-4C54-96B9-117C9934D188}" presName="circleA" presStyleLbl="node1" presStyleIdx="0" presStyleCnt="4"/>
      <dgm:spPr/>
    </dgm:pt>
    <dgm:pt modelId="{FFC9B85B-2BAC-48F9-BA02-88DE41A5BFED}" type="pres">
      <dgm:prSet presAssocID="{C11027EB-B9B8-4C54-96B9-117C9934D188}" presName="spaceA" presStyleCnt="0"/>
      <dgm:spPr/>
    </dgm:pt>
    <dgm:pt modelId="{254A0718-2980-4050-B304-E3EEDDDC74B3}" type="pres">
      <dgm:prSet presAssocID="{C695019F-1D2D-4D7F-A3DA-DE34162F6B04}" presName="space" presStyleCnt="0"/>
      <dgm:spPr/>
    </dgm:pt>
    <dgm:pt modelId="{FB638B81-586F-40B7-8750-5FEFF882170A}" type="pres">
      <dgm:prSet presAssocID="{9EBA7408-5822-4A53-8399-0581D5767435}" presName="compositeB" presStyleCnt="0"/>
      <dgm:spPr/>
    </dgm:pt>
    <dgm:pt modelId="{BED463E9-EA70-438E-B161-B0BA73C26878}" type="pres">
      <dgm:prSet presAssocID="{9EBA7408-5822-4A53-8399-0581D5767435}" presName="textB" presStyleLbl="revTx" presStyleIdx="1" presStyleCnt="4" custScaleX="147911">
        <dgm:presLayoutVars>
          <dgm:bulletEnabled val="1"/>
        </dgm:presLayoutVars>
      </dgm:prSet>
      <dgm:spPr/>
    </dgm:pt>
    <dgm:pt modelId="{58E28D25-6543-46B9-9473-4DB38C19EB05}" type="pres">
      <dgm:prSet presAssocID="{9EBA7408-5822-4A53-8399-0581D5767435}" presName="circleB" presStyleLbl="node1" presStyleIdx="1" presStyleCnt="4"/>
      <dgm:spPr/>
    </dgm:pt>
    <dgm:pt modelId="{E4A95505-91AA-49DA-84A8-558B41744F5A}" type="pres">
      <dgm:prSet presAssocID="{9EBA7408-5822-4A53-8399-0581D5767435}" presName="spaceB" presStyleCnt="0"/>
      <dgm:spPr/>
    </dgm:pt>
    <dgm:pt modelId="{B4EBACF1-E7E6-40A8-85CD-1B12682FD439}" type="pres">
      <dgm:prSet presAssocID="{4A1A9B84-CCD7-471A-8339-6329CDE6CB75}" presName="space" presStyleCnt="0"/>
      <dgm:spPr/>
    </dgm:pt>
    <dgm:pt modelId="{06F0A9AB-ACC8-41A5-ADCF-8BCCBC3B39FF}" type="pres">
      <dgm:prSet presAssocID="{17FCDD19-A600-4342-A50E-47421C1610E9}" presName="compositeA" presStyleCnt="0"/>
      <dgm:spPr/>
    </dgm:pt>
    <dgm:pt modelId="{790E2623-E263-42EE-A7A8-B5A41739B421}" type="pres">
      <dgm:prSet presAssocID="{17FCDD19-A600-4342-A50E-47421C1610E9}" presName="textA" presStyleLbl="revTx" presStyleIdx="2" presStyleCnt="4" custLinFactNeighborX="3680" custLinFactNeighborY="-1188">
        <dgm:presLayoutVars>
          <dgm:bulletEnabled val="1"/>
        </dgm:presLayoutVars>
      </dgm:prSet>
      <dgm:spPr/>
    </dgm:pt>
    <dgm:pt modelId="{41E69E21-C4F4-411B-95EF-CA4F26E8225F}" type="pres">
      <dgm:prSet presAssocID="{17FCDD19-A600-4342-A50E-47421C1610E9}" presName="circleA" presStyleLbl="node1" presStyleIdx="2" presStyleCnt="4"/>
      <dgm:spPr/>
    </dgm:pt>
    <dgm:pt modelId="{C2D7FEAB-4C9E-4775-8537-EAD51A18D932}" type="pres">
      <dgm:prSet presAssocID="{17FCDD19-A600-4342-A50E-47421C1610E9}" presName="spaceA" presStyleCnt="0"/>
      <dgm:spPr/>
    </dgm:pt>
    <dgm:pt modelId="{B865B4D3-934B-42C0-973A-926633140F50}" type="pres">
      <dgm:prSet presAssocID="{6A734F59-8105-4CED-A3BA-6592AC66667F}" presName="space" presStyleCnt="0"/>
      <dgm:spPr/>
    </dgm:pt>
    <dgm:pt modelId="{7481FDD2-3CAC-4B51-AA7F-B8BBBD8A0EF1}" type="pres">
      <dgm:prSet presAssocID="{D91D10E8-9064-42B2-A60E-7D6C0619A921}" presName="compositeB" presStyleCnt="0"/>
      <dgm:spPr/>
    </dgm:pt>
    <dgm:pt modelId="{3A2244A2-D570-4B78-97BC-16AE1F71214C}" type="pres">
      <dgm:prSet presAssocID="{D91D10E8-9064-42B2-A60E-7D6C0619A921}" presName="textB" presStyleLbl="revTx" presStyleIdx="3" presStyleCnt="4" custScaleX="148113">
        <dgm:presLayoutVars>
          <dgm:bulletEnabled val="1"/>
        </dgm:presLayoutVars>
      </dgm:prSet>
      <dgm:spPr/>
    </dgm:pt>
    <dgm:pt modelId="{EE8DE83E-D058-44FB-9608-6716AEFE9C41}" type="pres">
      <dgm:prSet presAssocID="{D91D10E8-9064-42B2-A60E-7D6C0619A921}" presName="circleB" presStyleLbl="node1" presStyleIdx="3" presStyleCnt="4"/>
      <dgm:spPr/>
    </dgm:pt>
    <dgm:pt modelId="{E69DCB60-18DF-4423-BA33-84ACC48964C9}" type="pres">
      <dgm:prSet presAssocID="{D91D10E8-9064-42B2-A60E-7D6C0619A921}" presName="spaceB" presStyleCnt="0"/>
      <dgm:spPr/>
    </dgm:pt>
  </dgm:ptLst>
  <dgm:cxnLst>
    <dgm:cxn modelId="{139B1C18-6A70-4593-A468-0080E5F8F88F}" srcId="{C9E4F9C8-792B-47EE-A0EA-A0B0191D9A8D}" destId="{17FCDD19-A600-4342-A50E-47421C1610E9}" srcOrd="2" destOrd="0" parTransId="{BB760A3D-3451-4D94-BE8A-533434F5E526}" sibTransId="{6A734F59-8105-4CED-A3BA-6592AC66667F}"/>
    <dgm:cxn modelId="{07FADA28-5DF7-4401-AF2F-F8053F6DC25A}" type="presOf" srcId="{C9E4F9C8-792B-47EE-A0EA-A0B0191D9A8D}" destId="{D69C906F-18CE-493E-95C0-E0D5DA667F6E}" srcOrd="0" destOrd="0" presId="urn:microsoft.com/office/officeart/2005/8/layout/hProcess11"/>
    <dgm:cxn modelId="{A32EE128-7CB4-46F7-939E-84F9F76D413D}" type="presOf" srcId="{C11027EB-B9B8-4C54-96B9-117C9934D188}" destId="{A09CB281-A242-481F-BFF2-B0520D12B3E0}" srcOrd="0" destOrd="0" presId="urn:microsoft.com/office/officeart/2005/8/layout/hProcess11"/>
    <dgm:cxn modelId="{1FA91E78-3269-4F74-8F3A-78B351537B75}" type="presOf" srcId="{D91D10E8-9064-42B2-A60E-7D6C0619A921}" destId="{3A2244A2-D570-4B78-97BC-16AE1F71214C}" srcOrd="0" destOrd="0" presId="urn:microsoft.com/office/officeart/2005/8/layout/hProcess11"/>
    <dgm:cxn modelId="{09FE5394-C1AD-42AF-8733-7AABEEA45547}" srcId="{C9E4F9C8-792B-47EE-A0EA-A0B0191D9A8D}" destId="{C11027EB-B9B8-4C54-96B9-117C9934D188}" srcOrd="0" destOrd="0" parTransId="{E5146128-A3CA-4DD5-A734-89F8C197ACEE}" sibTransId="{C695019F-1D2D-4D7F-A3DA-DE34162F6B04}"/>
    <dgm:cxn modelId="{40F3299B-2E34-4AE9-94D5-E2BAF7796E17}" srcId="{C9E4F9C8-792B-47EE-A0EA-A0B0191D9A8D}" destId="{D91D10E8-9064-42B2-A60E-7D6C0619A921}" srcOrd="3" destOrd="0" parTransId="{5BB63FB8-BA91-4676-9582-C49110F9CECA}" sibTransId="{1C117703-0C47-466A-B1E4-D80E2949DD48}"/>
    <dgm:cxn modelId="{05FA6BBF-3779-462D-BA20-96A8E9BC6303}" type="presOf" srcId="{17FCDD19-A600-4342-A50E-47421C1610E9}" destId="{790E2623-E263-42EE-A7A8-B5A41739B421}" srcOrd="0" destOrd="0" presId="urn:microsoft.com/office/officeart/2005/8/layout/hProcess11"/>
    <dgm:cxn modelId="{BC731DF1-E43C-48F2-9DCC-95427F351588}" srcId="{C9E4F9C8-792B-47EE-A0EA-A0B0191D9A8D}" destId="{9EBA7408-5822-4A53-8399-0581D5767435}" srcOrd="1" destOrd="0" parTransId="{398880AB-388C-4A41-8785-C93AEC8CB433}" sibTransId="{4A1A9B84-CCD7-471A-8339-6329CDE6CB75}"/>
    <dgm:cxn modelId="{AEE788F2-4ADA-4AE4-ACB4-AC69884E6D36}" type="presOf" srcId="{9EBA7408-5822-4A53-8399-0581D5767435}" destId="{BED463E9-EA70-438E-B161-B0BA73C26878}" srcOrd="0" destOrd="0" presId="urn:microsoft.com/office/officeart/2005/8/layout/hProcess11"/>
    <dgm:cxn modelId="{F488AC35-A65D-4515-B5EB-BC2B1A8ED81F}" type="presParOf" srcId="{D69C906F-18CE-493E-95C0-E0D5DA667F6E}" destId="{BEA193F0-625E-4490-A33A-365CBE1C1ABE}" srcOrd="0" destOrd="0" presId="urn:microsoft.com/office/officeart/2005/8/layout/hProcess11"/>
    <dgm:cxn modelId="{2F2FF8BE-373A-483F-96A4-692670968A18}" type="presParOf" srcId="{D69C906F-18CE-493E-95C0-E0D5DA667F6E}" destId="{54A09254-D349-43F5-8DBB-83525AF9A76A}" srcOrd="1" destOrd="0" presId="urn:microsoft.com/office/officeart/2005/8/layout/hProcess11"/>
    <dgm:cxn modelId="{33060D15-B9DC-463C-BA6A-8A66149826E0}" type="presParOf" srcId="{54A09254-D349-43F5-8DBB-83525AF9A76A}" destId="{683B4186-B24A-4532-8EDF-7A66F8D3F275}" srcOrd="0" destOrd="0" presId="urn:microsoft.com/office/officeart/2005/8/layout/hProcess11"/>
    <dgm:cxn modelId="{FFD87981-616A-47AF-9741-1F109D9B2188}" type="presParOf" srcId="{683B4186-B24A-4532-8EDF-7A66F8D3F275}" destId="{A09CB281-A242-481F-BFF2-B0520D12B3E0}" srcOrd="0" destOrd="0" presId="urn:microsoft.com/office/officeart/2005/8/layout/hProcess11"/>
    <dgm:cxn modelId="{21ED5EC8-8405-42F4-BFD3-22D57D67203C}" type="presParOf" srcId="{683B4186-B24A-4532-8EDF-7A66F8D3F275}" destId="{A452A980-AC00-4D9B-A216-FECAB3CC79CE}" srcOrd="1" destOrd="0" presId="urn:microsoft.com/office/officeart/2005/8/layout/hProcess11"/>
    <dgm:cxn modelId="{E44E1B3D-7317-44E9-A014-1D539D447618}" type="presParOf" srcId="{683B4186-B24A-4532-8EDF-7A66F8D3F275}" destId="{FFC9B85B-2BAC-48F9-BA02-88DE41A5BFED}" srcOrd="2" destOrd="0" presId="urn:microsoft.com/office/officeart/2005/8/layout/hProcess11"/>
    <dgm:cxn modelId="{2E543B07-009C-4F2A-99F8-0DAB4E432FA1}" type="presParOf" srcId="{54A09254-D349-43F5-8DBB-83525AF9A76A}" destId="{254A0718-2980-4050-B304-E3EEDDDC74B3}" srcOrd="1" destOrd="0" presId="urn:microsoft.com/office/officeart/2005/8/layout/hProcess11"/>
    <dgm:cxn modelId="{5B04DE1F-1C56-4550-AEB1-C5C62EC2831E}" type="presParOf" srcId="{54A09254-D349-43F5-8DBB-83525AF9A76A}" destId="{FB638B81-586F-40B7-8750-5FEFF882170A}" srcOrd="2" destOrd="0" presId="urn:microsoft.com/office/officeart/2005/8/layout/hProcess11"/>
    <dgm:cxn modelId="{4B9B8609-FB5A-47B5-8F50-3966FA88074C}" type="presParOf" srcId="{FB638B81-586F-40B7-8750-5FEFF882170A}" destId="{BED463E9-EA70-438E-B161-B0BA73C26878}" srcOrd="0" destOrd="0" presId="urn:microsoft.com/office/officeart/2005/8/layout/hProcess11"/>
    <dgm:cxn modelId="{4230C49A-886A-458A-B0C7-26A28D146445}" type="presParOf" srcId="{FB638B81-586F-40B7-8750-5FEFF882170A}" destId="{58E28D25-6543-46B9-9473-4DB38C19EB05}" srcOrd="1" destOrd="0" presId="urn:microsoft.com/office/officeart/2005/8/layout/hProcess11"/>
    <dgm:cxn modelId="{00695CFA-34DB-4E2C-AE5D-020EC0D3A275}" type="presParOf" srcId="{FB638B81-586F-40B7-8750-5FEFF882170A}" destId="{E4A95505-91AA-49DA-84A8-558B41744F5A}" srcOrd="2" destOrd="0" presId="urn:microsoft.com/office/officeart/2005/8/layout/hProcess11"/>
    <dgm:cxn modelId="{D6B91260-CA37-4781-91AA-33D7E338B1AF}" type="presParOf" srcId="{54A09254-D349-43F5-8DBB-83525AF9A76A}" destId="{B4EBACF1-E7E6-40A8-85CD-1B12682FD439}" srcOrd="3" destOrd="0" presId="urn:microsoft.com/office/officeart/2005/8/layout/hProcess11"/>
    <dgm:cxn modelId="{50B0EE59-F87E-4E39-97AD-7A59EEF0F3D1}" type="presParOf" srcId="{54A09254-D349-43F5-8DBB-83525AF9A76A}" destId="{06F0A9AB-ACC8-41A5-ADCF-8BCCBC3B39FF}" srcOrd="4" destOrd="0" presId="urn:microsoft.com/office/officeart/2005/8/layout/hProcess11"/>
    <dgm:cxn modelId="{C05EFC45-4F0E-411F-89A4-BBAAC3F8BFD2}" type="presParOf" srcId="{06F0A9AB-ACC8-41A5-ADCF-8BCCBC3B39FF}" destId="{790E2623-E263-42EE-A7A8-B5A41739B421}" srcOrd="0" destOrd="0" presId="urn:microsoft.com/office/officeart/2005/8/layout/hProcess11"/>
    <dgm:cxn modelId="{E1497D5C-9E0C-49F0-9FDD-06C0F01F428A}" type="presParOf" srcId="{06F0A9AB-ACC8-41A5-ADCF-8BCCBC3B39FF}" destId="{41E69E21-C4F4-411B-95EF-CA4F26E8225F}" srcOrd="1" destOrd="0" presId="urn:microsoft.com/office/officeart/2005/8/layout/hProcess11"/>
    <dgm:cxn modelId="{E5917290-DE30-43CD-999E-D4CBE3867212}" type="presParOf" srcId="{06F0A9AB-ACC8-41A5-ADCF-8BCCBC3B39FF}" destId="{C2D7FEAB-4C9E-4775-8537-EAD51A18D932}" srcOrd="2" destOrd="0" presId="urn:microsoft.com/office/officeart/2005/8/layout/hProcess11"/>
    <dgm:cxn modelId="{38476591-B697-4687-BF58-1B56C30C9C3C}" type="presParOf" srcId="{54A09254-D349-43F5-8DBB-83525AF9A76A}" destId="{B865B4D3-934B-42C0-973A-926633140F50}" srcOrd="5" destOrd="0" presId="urn:microsoft.com/office/officeart/2005/8/layout/hProcess11"/>
    <dgm:cxn modelId="{4ADB4FE9-80C8-4061-82F2-0502DE9B5E2A}" type="presParOf" srcId="{54A09254-D349-43F5-8DBB-83525AF9A76A}" destId="{7481FDD2-3CAC-4B51-AA7F-B8BBBD8A0EF1}" srcOrd="6" destOrd="0" presId="urn:microsoft.com/office/officeart/2005/8/layout/hProcess11"/>
    <dgm:cxn modelId="{4573F730-B27B-4A54-8CDF-D46F1C49044E}" type="presParOf" srcId="{7481FDD2-3CAC-4B51-AA7F-B8BBBD8A0EF1}" destId="{3A2244A2-D570-4B78-97BC-16AE1F71214C}" srcOrd="0" destOrd="0" presId="urn:microsoft.com/office/officeart/2005/8/layout/hProcess11"/>
    <dgm:cxn modelId="{533D52F7-EA06-4C6D-9A0B-AE721DF19057}" type="presParOf" srcId="{7481FDD2-3CAC-4B51-AA7F-B8BBBD8A0EF1}" destId="{EE8DE83E-D058-44FB-9608-6716AEFE9C41}" srcOrd="1" destOrd="0" presId="urn:microsoft.com/office/officeart/2005/8/layout/hProcess11"/>
    <dgm:cxn modelId="{96753F42-39E2-41E4-9E9E-472BBA1600ED}" type="presParOf" srcId="{7481FDD2-3CAC-4B51-AA7F-B8BBBD8A0EF1}" destId="{E69DCB60-18DF-4423-BA33-84ACC48964C9}"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2B1760-9CC4-4BCF-B521-5FE3D13A8880}"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1228952-15EC-4F27-8A11-1F744681898A}">
      <dgm:prSet custT="1"/>
      <dgm:spPr/>
      <dgm:t>
        <a:bodyPr/>
        <a:lstStyle/>
        <a:p>
          <a:pPr>
            <a:lnSpc>
              <a:spcPct val="100000"/>
            </a:lnSpc>
          </a:pPr>
          <a:r>
            <a:rPr lang="en-US" sz="1600" dirty="0"/>
            <a:t>The cross-resonance gate is an entangling gate for fixed frequency superconducting qubits, which is implemented by applying a microwave drive to a system of two coupled qubits</a:t>
          </a:r>
        </a:p>
      </dgm:t>
    </dgm:pt>
    <dgm:pt modelId="{7F0CE211-433C-4A59-85A3-D64D9FEC7589}" type="parTrans" cxnId="{AE826812-D70B-4D9B-8509-B4D67CFC5F78}">
      <dgm:prSet/>
      <dgm:spPr/>
      <dgm:t>
        <a:bodyPr/>
        <a:lstStyle/>
        <a:p>
          <a:endParaRPr lang="en-US"/>
        </a:p>
      </dgm:t>
    </dgm:pt>
    <dgm:pt modelId="{993D2D4D-7225-4E67-8448-C5C99318B21A}" type="sibTrans" cxnId="{AE826812-D70B-4D9B-8509-B4D67CFC5F78}">
      <dgm:prSet/>
      <dgm:spPr/>
      <dgm:t>
        <a:bodyPr/>
        <a:lstStyle/>
        <a:p>
          <a:endParaRPr lang="en-US"/>
        </a:p>
      </dgm:t>
    </dgm:pt>
    <dgm:pt modelId="{C4946F71-03C2-4D14-A876-8F4948C9A00C}">
      <dgm:prSet custT="1"/>
      <dgm:spPr/>
      <dgm:t>
        <a:bodyPr/>
        <a:lstStyle/>
        <a:p>
          <a:pPr>
            <a:lnSpc>
              <a:spcPct val="100000"/>
            </a:lnSpc>
          </a:pPr>
          <a:r>
            <a:rPr lang="en-IN" sz="1600" dirty="0"/>
            <a:t>The cross-resonance gate was first implemented in 2011</a:t>
          </a:r>
          <a:endParaRPr lang="en-US" sz="1600" dirty="0"/>
        </a:p>
      </dgm:t>
    </dgm:pt>
    <dgm:pt modelId="{B36EEB90-856F-4F1E-A664-47F17B71EB79}" type="parTrans" cxnId="{2A5A1BC4-0D29-484F-80ED-BCCE2AE96659}">
      <dgm:prSet/>
      <dgm:spPr/>
      <dgm:t>
        <a:bodyPr/>
        <a:lstStyle/>
        <a:p>
          <a:endParaRPr lang="en-US"/>
        </a:p>
      </dgm:t>
    </dgm:pt>
    <dgm:pt modelId="{568B9C5A-5C54-412A-B6F8-1BFEA914439E}" type="sibTrans" cxnId="{2A5A1BC4-0D29-484F-80ED-BCCE2AE96659}">
      <dgm:prSet/>
      <dgm:spPr/>
      <dgm:t>
        <a:bodyPr/>
        <a:lstStyle/>
        <a:p>
          <a:endParaRPr lang="en-US"/>
        </a:p>
      </dgm:t>
    </dgm:pt>
    <dgm:pt modelId="{0A216262-7646-43B1-B6AC-457038570B95}">
      <dgm:prSet custT="1"/>
      <dgm:spPr/>
      <dgm:t>
        <a:bodyPr/>
        <a:lstStyle/>
        <a:p>
          <a:pPr>
            <a:lnSpc>
              <a:spcPct val="100000"/>
            </a:lnSpc>
          </a:pPr>
          <a:r>
            <a:rPr lang="en-US" sz="1600" dirty="0"/>
            <a:t>CNOT </a:t>
          </a:r>
          <a:r>
            <a:rPr lang="en-US" sz="1600" dirty="0" err="1"/>
            <a:t>gate,so</a:t>
          </a:r>
          <a:r>
            <a:rPr lang="en-US" sz="1600" dirty="0"/>
            <a:t>-called two-qubit entangling </a:t>
          </a:r>
          <a:r>
            <a:rPr lang="en-US" sz="1600" dirty="0" err="1"/>
            <a:t>gate,is</a:t>
          </a:r>
          <a:r>
            <a:rPr lang="en-US" sz="1600" dirty="0"/>
            <a:t> used here </a:t>
          </a:r>
        </a:p>
      </dgm:t>
    </dgm:pt>
    <dgm:pt modelId="{EEC03BD4-55FE-44F7-8308-C8F762F676E3}" type="parTrans" cxnId="{B23C0D4C-2DA3-42B7-A579-826A0537EE2C}">
      <dgm:prSet/>
      <dgm:spPr/>
      <dgm:t>
        <a:bodyPr/>
        <a:lstStyle/>
        <a:p>
          <a:endParaRPr lang="en-US"/>
        </a:p>
      </dgm:t>
    </dgm:pt>
    <dgm:pt modelId="{60D8DFE9-B52A-413D-9E3A-A62E901CA6D5}" type="sibTrans" cxnId="{B23C0D4C-2DA3-42B7-A579-826A0537EE2C}">
      <dgm:prSet/>
      <dgm:spPr/>
      <dgm:t>
        <a:bodyPr/>
        <a:lstStyle/>
        <a:p>
          <a:endParaRPr lang="en-US"/>
        </a:p>
      </dgm:t>
    </dgm:pt>
    <dgm:pt modelId="{68D2E53C-C9DA-4118-8E77-3339F0803727}">
      <dgm:prSet custT="1"/>
      <dgm:spPr/>
      <dgm:t>
        <a:bodyPr/>
        <a:lstStyle/>
        <a:p>
          <a:pPr>
            <a:lnSpc>
              <a:spcPct val="100000"/>
            </a:lnSpc>
          </a:pPr>
          <a:r>
            <a:rPr lang="en-US" sz="1600" dirty="0"/>
            <a:t>Typical pulse duration : 200-500ns </a:t>
          </a:r>
        </a:p>
      </dgm:t>
    </dgm:pt>
    <dgm:pt modelId="{711C334B-0596-4760-B8F0-9457A48DCE18}" type="parTrans" cxnId="{60558E19-03E5-4133-99D7-74BD7398610E}">
      <dgm:prSet/>
      <dgm:spPr/>
      <dgm:t>
        <a:bodyPr/>
        <a:lstStyle/>
        <a:p>
          <a:endParaRPr lang="en-US"/>
        </a:p>
      </dgm:t>
    </dgm:pt>
    <dgm:pt modelId="{129E5060-75FC-419D-989E-DE9F8170FADC}" type="sibTrans" cxnId="{60558E19-03E5-4133-99D7-74BD7398610E}">
      <dgm:prSet/>
      <dgm:spPr/>
      <dgm:t>
        <a:bodyPr/>
        <a:lstStyle/>
        <a:p>
          <a:endParaRPr lang="en-US"/>
        </a:p>
      </dgm:t>
    </dgm:pt>
    <dgm:pt modelId="{13379AB7-C2F9-4CE8-9A08-82F3F6CF49DA}">
      <dgm:prSet custT="1"/>
      <dgm:spPr/>
      <dgm:t>
        <a:bodyPr/>
        <a:lstStyle/>
        <a:p>
          <a:pPr>
            <a:lnSpc>
              <a:spcPct val="100000"/>
            </a:lnSpc>
          </a:pPr>
          <a:r>
            <a:rPr lang="en-US" sz="1600" dirty="0"/>
            <a:t>Typical gate </a:t>
          </a:r>
          <a:r>
            <a:rPr lang="en-US" sz="1600" dirty="0" err="1"/>
            <a:t>fidilities</a:t>
          </a:r>
          <a:r>
            <a:rPr lang="en-US" sz="1600" dirty="0"/>
            <a:t>: 96-99%</a:t>
          </a:r>
        </a:p>
      </dgm:t>
    </dgm:pt>
    <dgm:pt modelId="{31C2A2BF-FD68-4D14-8E66-23DB64D627A6}" type="parTrans" cxnId="{0C7E1F1B-BB26-427B-AE45-2EFA06A04821}">
      <dgm:prSet/>
      <dgm:spPr/>
      <dgm:t>
        <a:bodyPr/>
        <a:lstStyle/>
        <a:p>
          <a:endParaRPr lang="en-US"/>
        </a:p>
      </dgm:t>
    </dgm:pt>
    <dgm:pt modelId="{E39BBF15-9FCA-4DF4-AB2D-9328C5074A62}" type="sibTrans" cxnId="{0C7E1F1B-BB26-427B-AE45-2EFA06A04821}">
      <dgm:prSet/>
      <dgm:spPr/>
      <dgm:t>
        <a:bodyPr/>
        <a:lstStyle/>
        <a:p>
          <a:endParaRPr lang="en-US"/>
        </a:p>
      </dgm:t>
    </dgm:pt>
    <dgm:pt modelId="{BE288231-5303-4EF9-B946-4CDA280BCC9D}" type="pres">
      <dgm:prSet presAssocID="{092B1760-9CC4-4BCF-B521-5FE3D13A8880}" presName="root" presStyleCnt="0">
        <dgm:presLayoutVars>
          <dgm:dir/>
          <dgm:resizeHandles val="exact"/>
        </dgm:presLayoutVars>
      </dgm:prSet>
      <dgm:spPr/>
    </dgm:pt>
    <dgm:pt modelId="{B4F9B6EF-4E8B-4FD9-ACAC-07ADAFDC917B}" type="pres">
      <dgm:prSet presAssocID="{11228952-15EC-4F27-8A11-1F744681898A}" presName="compNode" presStyleCnt="0"/>
      <dgm:spPr/>
    </dgm:pt>
    <dgm:pt modelId="{0496C6A1-8C79-4F57-B4D5-C4E55722DBEC}" type="pres">
      <dgm:prSet presAssocID="{11228952-15EC-4F27-8A11-1F744681898A}" presName="bgRect" presStyleLbl="bgShp" presStyleIdx="0" presStyleCnt="5"/>
      <dgm:spPr/>
    </dgm:pt>
    <dgm:pt modelId="{0D1CB114-A326-4F88-88CC-CED047F3F5F6}" type="pres">
      <dgm:prSet presAssocID="{11228952-15EC-4F27-8A11-1F744681898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7C902ED3-2464-4E48-9BC0-F05EE25C578E}" type="pres">
      <dgm:prSet presAssocID="{11228952-15EC-4F27-8A11-1F744681898A}" presName="spaceRect" presStyleCnt="0"/>
      <dgm:spPr/>
    </dgm:pt>
    <dgm:pt modelId="{B0DADB2F-CA0B-4C77-92AC-42B2853A2EBD}" type="pres">
      <dgm:prSet presAssocID="{11228952-15EC-4F27-8A11-1F744681898A}" presName="parTx" presStyleLbl="revTx" presStyleIdx="0" presStyleCnt="5">
        <dgm:presLayoutVars>
          <dgm:chMax val="0"/>
          <dgm:chPref val="0"/>
        </dgm:presLayoutVars>
      </dgm:prSet>
      <dgm:spPr/>
    </dgm:pt>
    <dgm:pt modelId="{03313C77-FE3C-4951-948D-12B0C3688942}" type="pres">
      <dgm:prSet presAssocID="{993D2D4D-7225-4E67-8448-C5C99318B21A}" presName="sibTrans" presStyleCnt="0"/>
      <dgm:spPr/>
    </dgm:pt>
    <dgm:pt modelId="{BBAEB200-1588-43BC-B756-D9AB3E62773B}" type="pres">
      <dgm:prSet presAssocID="{C4946F71-03C2-4D14-A876-8F4948C9A00C}" presName="compNode" presStyleCnt="0"/>
      <dgm:spPr/>
    </dgm:pt>
    <dgm:pt modelId="{6ED65061-1D27-48B4-A7EC-5D0CFDE7E0ED}" type="pres">
      <dgm:prSet presAssocID="{C4946F71-03C2-4D14-A876-8F4948C9A00C}" presName="bgRect" presStyleLbl="bgShp" presStyleIdx="1" presStyleCnt="5"/>
      <dgm:spPr/>
    </dgm:pt>
    <dgm:pt modelId="{24D14D13-1456-48E9-8DAF-1DB9D3C29DF2}" type="pres">
      <dgm:prSet presAssocID="{C4946F71-03C2-4D14-A876-8F4948C9A00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car"/>
        </a:ext>
      </dgm:extLst>
    </dgm:pt>
    <dgm:pt modelId="{2BB1B2B5-AD3E-4143-BB94-F56378B576E8}" type="pres">
      <dgm:prSet presAssocID="{C4946F71-03C2-4D14-A876-8F4948C9A00C}" presName="spaceRect" presStyleCnt="0"/>
      <dgm:spPr/>
    </dgm:pt>
    <dgm:pt modelId="{B337CF2A-9B2D-48BF-BF4B-7217155A36D5}" type="pres">
      <dgm:prSet presAssocID="{C4946F71-03C2-4D14-A876-8F4948C9A00C}" presName="parTx" presStyleLbl="revTx" presStyleIdx="1" presStyleCnt="5">
        <dgm:presLayoutVars>
          <dgm:chMax val="0"/>
          <dgm:chPref val="0"/>
        </dgm:presLayoutVars>
      </dgm:prSet>
      <dgm:spPr/>
    </dgm:pt>
    <dgm:pt modelId="{070BD489-4B1A-4755-BBB9-681D36969A90}" type="pres">
      <dgm:prSet presAssocID="{568B9C5A-5C54-412A-B6F8-1BFEA914439E}" presName="sibTrans" presStyleCnt="0"/>
      <dgm:spPr/>
    </dgm:pt>
    <dgm:pt modelId="{4B67CF49-3104-4BF4-B837-CA9AB5F839EE}" type="pres">
      <dgm:prSet presAssocID="{0A216262-7646-43B1-B6AC-457038570B95}" presName="compNode" presStyleCnt="0"/>
      <dgm:spPr/>
    </dgm:pt>
    <dgm:pt modelId="{DAB0D6BD-D8F3-429E-981C-D5ECAD6F5A50}" type="pres">
      <dgm:prSet presAssocID="{0A216262-7646-43B1-B6AC-457038570B95}" presName="bgRect" presStyleLbl="bgShp" presStyleIdx="2" presStyleCnt="5"/>
      <dgm:spPr/>
    </dgm:pt>
    <dgm:pt modelId="{071FD9EF-C109-4D64-A257-16DEEC12B453}" type="pres">
      <dgm:prSet presAssocID="{0A216262-7646-43B1-B6AC-457038570B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43FBDF15-2D1D-46ED-914A-89D29D229923}" type="pres">
      <dgm:prSet presAssocID="{0A216262-7646-43B1-B6AC-457038570B95}" presName="spaceRect" presStyleCnt="0"/>
      <dgm:spPr/>
    </dgm:pt>
    <dgm:pt modelId="{478A65B6-9EF3-4C98-A7F0-1DF543D0ACFF}" type="pres">
      <dgm:prSet presAssocID="{0A216262-7646-43B1-B6AC-457038570B95}" presName="parTx" presStyleLbl="revTx" presStyleIdx="2" presStyleCnt="5">
        <dgm:presLayoutVars>
          <dgm:chMax val="0"/>
          <dgm:chPref val="0"/>
        </dgm:presLayoutVars>
      </dgm:prSet>
      <dgm:spPr/>
    </dgm:pt>
    <dgm:pt modelId="{BCD91DC3-FF40-4E07-B7CE-69BC20269EE6}" type="pres">
      <dgm:prSet presAssocID="{60D8DFE9-B52A-413D-9E3A-A62E901CA6D5}" presName="sibTrans" presStyleCnt="0"/>
      <dgm:spPr/>
    </dgm:pt>
    <dgm:pt modelId="{94095FA8-DF4B-466B-931A-A53ACEF50375}" type="pres">
      <dgm:prSet presAssocID="{68D2E53C-C9DA-4118-8E77-3339F0803727}" presName="compNode" presStyleCnt="0"/>
      <dgm:spPr/>
    </dgm:pt>
    <dgm:pt modelId="{31C30BF0-C04C-4B33-B2E9-98FB91FFADBF}" type="pres">
      <dgm:prSet presAssocID="{68D2E53C-C9DA-4118-8E77-3339F0803727}" presName="bgRect" presStyleLbl="bgShp" presStyleIdx="3" presStyleCnt="5"/>
      <dgm:spPr/>
    </dgm:pt>
    <dgm:pt modelId="{03B80DEC-F1E7-4B6C-AD39-01C28409E0FA}" type="pres">
      <dgm:prSet presAssocID="{68D2E53C-C9DA-4118-8E77-3339F080372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rtbeat"/>
        </a:ext>
      </dgm:extLst>
    </dgm:pt>
    <dgm:pt modelId="{11A01643-4D8C-4D83-9862-EE42FC3161AC}" type="pres">
      <dgm:prSet presAssocID="{68D2E53C-C9DA-4118-8E77-3339F0803727}" presName="spaceRect" presStyleCnt="0"/>
      <dgm:spPr/>
    </dgm:pt>
    <dgm:pt modelId="{C1D6B474-B11C-47C8-8C6B-0F95CE83F118}" type="pres">
      <dgm:prSet presAssocID="{68D2E53C-C9DA-4118-8E77-3339F0803727}" presName="parTx" presStyleLbl="revTx" presStyleIdx="3" presStyleCnt="5">
        <dgm:presLayoutVars>
          <dgm:chMax val="0"/>
          <dgm:chPref val="0"/>
        </dgm:presLayoutVars>
      </dgm:prSet>
      <dgm:spPr/>
    </dgm:pt>
    <dgm:pt modelId="{76998518-811C-43AA-9022-6B0A9B32B220}" type="pres">
      <dgm:prSet presAssocID="{129E5060-75FC-419D-989E-DE9F8170FADC}" presName="sibTrans" presStyleCnt="0"/>
      <dgm:spPr/>
    </dgm:pt>
    <dgm:pt modelId="{14CA9376-3749-457D-A1FD-712608A7E4DA}" type="pres">
      <dgm:prSet presAssocID="{13379AB7-C2F9-4CE8-9A08-82F3F6CF49DA}" presName="compNode" presStyleCnt="0"/>
      <dgm:spPr/>
    </dgm:pt>
    <dgm:pt modelId="{84EFA899-FC38-4A48-816F-0747A22FD447}" type="pres">
      <dgm:prSet presAssocID="{13379AB7-C2F9-4CE8-9A08-82F3F6CF49DA}" presName="bgRect" presStyleLbl="bgShp" presStyleIdx="4" presStyleCnt="5"/>
      <dgm:spPr/>
    </dgm:pt>
    <dgm:pt modelId="{B2AE925C-0992-41E2-A4A4-26D48ED0C7E7}" type="pres">
      <dgm:prSet presAssocID="{13379AB7-C2F9-4CE8-9A08-82F3F6CF49D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a:ext>
      </dgm:extLst>
    </dgm:pt>
    <dgm:pt modelId="{71C704E6-423E-431F-891F-BF318127D27D}" type="pres">
      <dgm:prSet presAssocID="{13379AB7-C2F9-4CE8-9A08-82F3F6CF49DA}" presName="spaceRect" presStyleCnt="0"/>
      <dgm:spPr/>
    </dgm:pt>
    <dgm:pt modelId="{E95D8D9D-0FD2-45F8-AC92-BE5BBE8242AF}" type="pres">
      <dgm:prSet presAssocID="{13379AB7-C2F9-4CE8-9A08-82F3F6CF49DA}" presName="parTx" presStyleLbl="revTx" presStyleIdx="4" presStyleCnt="5">
        <dgm:presLayoutVars>
          <dgm:chMax val="0"/>
          <dgm:chPref val="0"/>
        </dgm:presLayoutVars>
      </dgm:prSet>
      <dgm:spPr/>
    </dgm:pt>
  </dgm:ptLst>
  <dgm:cxnLst>
    <dgm:cxn modelId="{AE826812-D70B-4D9B-8509-B4D67CFC5F78}" srcId="{092B1760-9CC4-4BCF-B521-5FE3D13A8880}" destId="{11228952-15EC-4F27-8A11-1F744681898A}" srcOrd="0" destOrd="0" parTransId="{7F0CE211-433C-4A59-85A3-D64D9FEC7589}" sibTransId="{993D2D4D-7225-4E67-8448-C5C99318B21A}"/>
    <dgm:cxn modelId="{60558E19-03E5-4133-99D7-74BD7398610E}" srcId="{092B1760-9CC4-4BCF-B521-5FE3D13A8880}" destId="{68D2E53C-C9DA-4118-8E77-3339F0803727}" srcOrd="3" destOrd="0" parTransId="{711C334B-0596-4760-B8F0-9457A48DCE18}" sibTransId="{129E5060-75FC-419D-989E-DE9F8170FADC}"/>
    <dgm:cxn modelId="{0C7E1F1B-BB26-427B-AE45-2EFA06A04821}" srcId="{092B1760-9CC4-4BCF-B521-5FE3D13A8880}" destId="{13379AB7-C2F9-4CE8-9A08-82F3F6CF49DA}" srcOrd="4" destOrd="0" parTransId="{31C2A2BF-FD68-4D14-8E66-23DB64D627A6}" sibTransId="{E39BBF15-9FCA-4DF4-AB2D-9328C5074A62}"/>
    <dgm:cxn modelId="{B23C0D4C-2DA3-42B7-A579-826A0537EE2C}" srcId="{092B1760-9CC4-4BCF-B521-5FE3D13A8880}" destId="{0A216262-7646-43B1-B6AC-457038570B95}" srcOrd="2" destOrd="0" parTransId="{EEC03BD4-55FE-44F7-8308-C8F762F676E3}" sibTransId="{60D8DFE9-B52A-413D-9E3A-A62E901CA6D5}"/>
    <dgm:cxn modelId="{B3A0A06D-3029-44F2-B799-01356777632B}" type="presOf" srcId="{C4946F71-03C2-4D14-A876-8F4948C9A00C}" destId="{B337CF2A-9B2D-48BF-BF4B-7217155A36D5}" srcOrd="0" destOrd="0" presId="urn:microsoft.com/office/officeart/2018/2/layout/IconVerticalSolidList"/>
    <dgm:cxn modelId="{64281377-2648-4B94-900A-D6D4B6D70BCD}" type="presOf" srcId="{0A216262-7646-43B1-B6AC-457038570B95}" destId="{478A65B6-9EF3-4C98-A7F0-1DF543D0ACFF}" srcOrd="0" destOrd="0" presId="urn:microsoft.com/office/officeart/2018/2/layout/IconVerticalSolidList"/>
    <dgm:cxn modelId="{D00EC759-2668-4477-9EC7-487B6FC2CFB6}" type="presOf" srcId="{13379AB7-C2F9-4CE8-9A08-82F3F6CF49DA}" destId="{E95D8D9D-0FD2-45F8-AC92-BE5BBE8242AF}" srcOrd="0" destOrd="0" presId="urn:microsoft.com/office/officeart/2018/2/layout/IconVerticalSolidList"/>
    <dgm:cxn modelId="{0D02019A-F4F8-4A91-AD32-986292DBF4F9}" type="presOf" srcId="{68D2E53C-C9DA-4118-8E77-3339F0803727}" destId="{C1D6B474-B11C-47C8-8C6B-0F95CE83F118}" srcOrd="0" destOrd="0" presId="urn:microsoft.com/office/officeart/2018/2/layout/IconVerticalSolidList"/>
    <dgm:cxn modelId="{D72DB89F-4B33-4F38-9E35-79854A35DF1B}" type="presOf" srcId="{092B1760-9CC4-4BCF-B521-5FE3D13A8880}" destId="{BE288231-5303-4EF9-B946-4CDA280BCC9D}" srcOrd="0" destOrd="0" presId="urn:microsoft.com/office/officeart/2018/2/layout/IconVerticalSolidList"/>
    <dgm:cxn modelId="{2A5A1BC4-0D29-484F-80ED-BCCE2AE96659}" srcId="{092B1760-9CC4-4BCF-B521-5FE3D13A8880}" destId="{C4946F71-03C2-4D14-A876-8F4948C9A00C}" srcOrd="1" destOrd="0" parTransId="{B36EEB90-856F-4F1E-A664-47F17B71EB79}" sibTransId="{568B9C5A-5C54-412A-B6F8-1BFEA914439E}"/>
    <dgm:cxn modelId="{EFFD43C7-1DB9-4E52-8B74-DB20A500327B}" type="presOf" srcId="{11228952-15EC-4F27-8A11-1F744681898A}" destId="{B0DADB2F-CA0B-4C77-92AC-42B2853A2EBD}" srcOrd="0" destOrd="0" presId="urn:microsoft.com/office/officeart/2018/2/layout/IconVerticalSolidList"/>
    <dgm:cxn modelId="{CBE75F28-A186-43BB-AB5A-F1202214BCA8}" type="presParOf" srcId="{BE288231-5303-4EF9-B946-4CDA280BCC9D}" destId="{B4F9B6EF-4E8B-4FD9-ACAC-07ADAFDC917B}" srcOrd="0" destOrd="0" presId="urn:microsoft.com/office/officeart/2018/2/layout/IconVerticalSolidList"/>
    <dgm:cxn modelId="{4B7ECF40-D610-4629-82BF-9E64541AF640}" type="presParOf" srcId="{B4F9B6EF-4E8B-4FD9-ACAC-07ADAFDC917B}" destId="{0496C6A1-8C79-4F57-B4D5-C4E55722DBEC}" srcOrd="0" destOrd="0" presId="urn:microsoft.com/office/officeart/2018/2/layout/IconVerticalSolidList"/>
    <dgm:cxn modelId="{4FCDD131-B422-4E53-88B1-6D174A9820DD}" type="presParOf" srcId="{B4F9B6EF-4E8B-4FD9-ACAC-07ADAFDC917B}" destId="{0D1CB114-A326-4F88-88CC-CED047F3F5F6}" srcOrd="1" destOrd="0" presId="urn:microsoft.com/office/officeart/2018/2/layout/IconVerticalSolidList"/>
    <dgm:cxn modelId="{E2C046DC-E96A-4C3B-A091-F99B286AD468}" type="presParOf" srcId="{B4F9B6EF-4E8B-4FD9-ACAC-07ADAFDC917B}" destId="{7C902ED3-2464-4E48-9BC0-F05EE25C578E}" srcOrd="2" destOrd="0" presId="urn:microsoft.com/office/officeart/2018/2/layout/IconVerticalSolidList"/>
    <dgm:cxn modelId="{44C53EF5-188C-460E-B9A0-5289AEB10867}" type="presParOf" srcId="{B4F9B6EF-4E8B-4FD9-ACAC-07ADAFDC917B}" destId="{B0DADB2F-CA0B-4C77-92AC-42B2853A2EBD}" srcOrd="3" destOrd="0" presId="urn:microsoft.com/office/officeart/2018/2/layout/IconVerticalSolidList"/>
    <dgm:cxn modelId="{4D94E85F-4FEF-4BCC-967C-1D61DCA55744}" type="presParOf" srcId="{BE288231-5303-4EF9-B946-4CDA280BCC9D}" destId="{03313C77-FE3C-4951-948D-12B0C3688942}" srcOrd="1" destOrd="0" presId="urn:microsoft.com/office/officeart/2018/2/layout/IconVerticalSolidList"/>
    <dgm:cxn modelId="{E1635256-83AA-4834-A12C-D5C4983A06F9}" type="presParOf" srcId="{BE288231-5303-4EF9-B946-4CDA280BCC9D}" destId="{BBAEB200-1588-43BC-B756-D9AB3E62773B}" srcOrd="2" destOrd="0" presId="urn:microsoft.com/office/officeart/2018/2/layout/IconVerticalSolidList"/>
    <dgm:cxn modelId="{1990E894-C8AE-42A9-8871-338B15E0C4B6}" type="presParOf" srcId="{BBAEB200-1588-43BC-B756-D9AB3E62773B}" destId="{6ED65061-1D27-48B4-A7EC-5D0CFDE7E0ED}" srcOrd="0" destOrd="0" presId="urn:microsoft.com/office/officeart/2018/2/layout/IconVerticalSolidList"/>
    <dgm:cxn modelId="{1D3B7A0D-03CF-4EC5-9175-619C570F8F91}" type="presParOf" srcId="{BBAEB200-1588-43BC-B756-D9AB3E62773B}" destId="{24D14D13-1456-48E9-8DAF-1DB9D3C29DF2}" srcOrd="1" destOrd="0" presId="urn:microsoft.com/office/officeart/2018/2/layout/IconVerticalSolidList"/>
    <dgm:cxn modelId="{D6B85381-6563-478E-B513-950F6D47E6AD}" type="presParOf" srcId="{BBAEB200-1588-43BC-B756-D9AB3E62773B}" destId="{2BB1B2B5-AD3E-4143-BB94-F56378B576E8}" srcOrd="2" destOrd="0" presId="urn:microsoft.com/office/officeart/2018/2/layout/IconVerticalSolidList"/>
    <dgm:cxn modelId="{39554E0F-D53A-4C02-B8E1-E59C37FA2812}" type="presParOf" srcId="{BBAEB200-1588-43BC-B756-D9AB3E62773B}" destId="{B337CF2A-9B2D-48BF-BF4B-7217155A36D5}" srcOrd="3" destOrd="0" presId="urn:microsoft.com/office/officeart/2018/2/layout/IconVerticalSolidList"/>
    <dgm:cxn modelId="{9F7127C5-71AD-40CC-B7E0-F138FE30FFF5}" type="presParOf" srcId="{BE288231-5303-4EF9-B946-4CDA280BCC9D}" destId="{070BD489-4B1A-4755-BBB9-681D36969A90}" srcOrd="3" destOrd="0" presId="urn:microsoft.com/office/officeart/2018/2/layout/IconVerticalSolidList"/>
    <dgm:cxn modelId="{342CE369-59F9-435B-8C47-361C3DC6BF1A}" type="presParOf" srcId="{BE288231-5303-4EF9-B946-4CDA280BCC9D}" destId="{4B67CF49-3104-4BF4-B837-CA9AB5F839EE}" srcOrd="4" destOrd="0" presId="urn:microsoft.com/office/officeart/2018/2/layout/IconVerticalSolidList"/>
    <dgm:cxn modelId="{667D8DBC-92CB-4BE5-A667-9FF0741BC5CC}" type="presParOf" srcId="{4B67CF49-3104-4BF4-B837-CA9AB5F839EE}" destId="{DAB0D6BD-D8F3-429E-981C-D5ECAD6F5A50}" srcOrd="0" destOrd="0" presId="urn:microsoft.com/office/officeart/2018/2/layout/IconVerticalSolidList"/>
    <dgm:cxn modelId="{CF9A53DE-B007-4A52-81C9-B8316E20825A}" type="presParOf" srcId="{4B67CF49-3104-4BF4-B837-CA9AB5F839EE}" destId="{071FD9EF-C109-4D64-A257-16DEEC12B453}" srcOrd="1" destOrd="0" presId="urn:microsoft.com/office/officeart/2018/2/layout/IconVerticalSolidList"/>
    <dgm:cxn modelId="{0D1ED81C-9E3F-4804-AFFD-AEBF9976EBF7}" type="presParOf" srcId="{4B67CF49-3104-4BF4-B837-CA9AB5F839EE}" destId="{43FBDF15-2D1D-46ED-914A-89D29D229923}" srcOrd="2" destOrd="0" presId="urn:microsoft.com/office/officeart/2018/2/layout/IconVerticalSolidList"/>
    <dgm:cxn modelId="{7BCB90B6-2A09-4AA0-9859-CD7B432E0179}" type="presParOf" srcId="{4B67CF49-3104-4BF4-B837-CA9AB5F839EE}" destId="{478A65B6-9EF3-4C98-A7F0-1DF543D0ACFF}" srcOrd="3" destOrd="0" presId="urn:microsoft.com/office/officeart/2018/2/layout/IconVerticalSolidList"/>
    <dgm:cxn modelId="{715A3541-3820-4725-BBA3-AEBC14E8771C}" type="presParOf" srcId="{BE288231-5303-4EF9-B946-4CDA280BCC9D}" destId="{BCD91DC3-FF40-4E07-B7CE-69BC20269EE6}" srcOrd="5" destOrd="0" presId="urn:microsoft.com/office/officeart/2018/2/layout/IconVerticalSolidList"/>
    <dgm:cxn modelId="{009F1024-6301-463B-9982-F29056101E0B}" type="presParOf" srcId="{BE288231-5303-4EF9-B946-4CDA280BCC9D}" destId="{94095FA8-DF4B-466B-931A-A53ACEF50375}" srcOrd="6" destOrd="0" presId="urn:microsoft.com/office/officeart/2018/2/layout/IconVerticalSolidList"/>
    <dgm:cxn modelId="{30F6A846-3D80-4C24-889B-BBF679BF8181}" type="presParOf" srcId="{94095FA8-DF4B-466B-931A-A53ACEF50375}" destId="{31C30BF0-C04C-4B33-B2E9-98FB91FFADBF}" srcOrd="0" destOrd="0" presId="urn:microsoft.com/office/officeart/2018/2/layout/IconVerticalSolidList"/>
    <dgm:cxn modelId="{88C3FF94-F2AD-4E6A-86B0-12C85B124EB8}" type="presParOf" srcId="{94095FA8-DF4B-466B-931A-A53ACEF50375}" destId="{03B80DEC-F1E7-4B6C-AD39-01C28409E0FA}" srcOrd="1" destOrd="0" presId="urn:microsoft.com/office/officeart/2018/2/layout/IconVerticalSolidList"/>
    <dgm:cxn modelId="{EA84A263-A484-430B-B99F-8D902E117500}" type="presParOf" srcId="{94095FA8-DF4B-466B-931A-A53ACEF50375}" destId="{11A01643-4D8C-4D83-9862-EE42FC3161AC}" srcOrd="2" destOrd="0" presId="urn:microsoft.com/office/officeart/2018/2/layout/IconVerticalSolidList"/>
    <dgm:cxn modelId="{25D2168D-E740-4976-A652-757AE64CBA34}" type="presParOf" srcId="{94095FA8-DF4B-466B-931A-A53ACEF50375}" destId="{C1D6B474-B11C-47C8-8C6B-0F95CE83F118}" srcOrd="3" destOrd="0" presId="urn:microsoft.com/office/officeart/2018/2/layout/IconVerticalSolidList"/>
    <dgm:cxn modelId="{8787F976-4070-48CA-83CE-831080CDAB61}" type="presParOf" srcId="{BE288231-5303-4EF9-B946-4CDA280BCC9D}" destId="{76998518-811C-43AA-9022-6B0A9B32B220}" srcOrd="7" destOrd="0" presId="urn:microsoft.com/office/officeart/2018/2/layout/IconVerticalSolidList"/>
    <dgm:cxn modelId="{1E7C7ADC-5822-4D08-AA74-0EB2AAFA97CA}" type="presParOf" srcId="{BE288231-5303-4EF9-B946-4CDA280BCC9D}" destId="{14CA9376-3749-457D-A1FD-712608A7E4DA}" srcOrd="8" destOrd="0" presId="urn:microsoft.com/office/officeart/2018/2/layout/IconVerticalSolidList"/>
    <dgm:cxn modelId="{E712920F-93BA-40C5-8434-AE9564782B7D}" type="presParOf" srcId="{14CA9376-3749-457D-A1FD-712608A7E4DA}" destId="{84EFA899-FC38-4A48-816F-0747A22FD447}" srcOrd="0" destOrd="0" presId="urn:microsoft.com/office/officeart/2018/2/layout/IconVerticalSolidList"/>
    <dgm:cxn modelId="{C22CAD51-8B5C-4207-8096-92DD9189F60F}" type="presParOf" srcId="{14CA9376-3749-457D-A1FD-712608A7E4DA}" destId="{B2AE925C-0992-41E2-A4A4-26D48ED0C7E7}" srcOrd="1" destOrd="0" presId="urn:microsoft.com/office/officeart/2018/2/layout/IconVerticalSolidList"/>
    <dgm:cxn modelId="{E15DDC14-F993-465B-94F0-0F9F5B81AFB3}" type="presParOf" srcId="{14CA9376-3749-457D-A1FD-712608A7E4DA}" destId="{71C704E6-423E-431F-891F-BF318127D27D}" srcOrd="2" destOrd="0" presId="urn:microsoft.com/office/officeart/2018/2/layout/IconVerticalSolidList"/>
    <dgm:cxn modelId="{B2D71E0C-2807-478B-ADA6-033B046D3EEA}" type="presParOf" srcId="{14CA9376-3749-457D-A1FD-712608A7E4DA}" destId="{E95D8D9D-0FD2-45F8-AC92-BE5BBE8242A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A51D4C-937D-4D91-92CC-7A1F53EB562B}" type="doc">
      <dgm:prSet loTypeId="urn:microsoft.com/office/officeart/2005/8/layout/hList7" loCatId="list" qsTypeId="urn:microsoft.com/office/officeart/2005/8/quickstyle/simple5" qsCatId="simple" csTypeId="urn:microsoft.com/office/officeart/2005/8/colors/colorful1" csCatId="colorful" phldr="1"/>
      <dgm:spPr/>
      <dgm:t>
        <a:bodyPr/>
        <a:lstStyle/>
        <a:p>
          <a:endParaRPr lang="en-IN"/>
        </a:p>
      </dgm:t>
    </dgm:pt>
    <dgm:pt modelId="{F7472FC3-8C15-4655-A9A2-102DE25D5D27}">
      <dgm:prSet custT="1"/>
      <dgm:spPr/>
      <dgm:t>
        <a:bodyPr/>
        <a:lstStyle/>
        <a:p>
          <a:r>
            <a:rPr lang="en-IN" sz="1600" b="1" dirty="0"/>
            <a:t>Cryptography</a:t>
          </a:r>
        </a:p>
        <a:p>
          <a:r>
            <a:rPr lang="en-US" sz="1200" dirty="0"/>
            <a:t>Quantum computers have the potential to keep private data safe from snoops and hackers, no matter where it is stored or processed.</a:t>
          </a:r>
          <a:endParaRPr lang="en-IN" sz="1200" dirty="0"/>
        </a:p>
      </dgm:t>
    </dgm:pt>
    <dgm:pt modelId="{907ADF85-D297-4C01-A3BC-201C4CA8DA0B}" type="parTrans" cxnId="{B2E5E179-AABE-4386-872B-8FAF53948A5F}">
      <dgm:prSet/>
      <dgm:spPr/>
      <dgm:t>
        <a:bodyPr/>
        <a:lstStyle/>
        <a:p>
          <a:endParaRPr lang="en-IN"/>
        </a:p>
      </dgm:t>
    </dgm:pt>
    <dgm:pt modelId="{16760140-B5E7-4A4F-931C-F8BCA1CF08CB}" type="sibTrans" cxnId="{B2E5E179-AABE-4386-872B-8FAF53948A5F}">
      <dgm:prSet/>
      <dgm:spPr/>
      <dgm:t>
        <a:bodyPr/>
        <a:lstStyle/>
        <a:p>
          <a:endParaRPr lang="en-IN"/>
        </a:p>
      </dgm:t>
    </dgm:pt>
    <dgm:pt modelId="{2E06392D-C4DF-4E4C-A3C4-187650074990}">
      <dgm:prSet custT="1"/>
      <dgm:spPr/>
      <dgm:t>
        <a:bodyPr/>
        <a:lstStyle/>
        <a:p>
          <a:r>
            <a:rPr lang="en-IN" sz="1600" b="1" dirty="0"/>
            <a:t>Medicine &amp; Materials</a:t>
          </a:r>
        </a:p>
        <a:p>
          <a:r>
            <a:rPr lang="en-US" sz="1200" dirty="0"/>
            <a:t>A quantum computer mimics the computing style of nature, allowing it to simulate, understand and improve upon natural things—like molecules, and their interactions.</a:t>
          </a:r>
          <a:endParaRPr lang="en-IN" sz="1200" dirty="0"/>
        </a:p>
      </dgm:t>
    </dgm:pt>
    <dgm:pt modelId="{0B602443-F9E7-47FA-A698-44BA4879766E}" type="parTrans" cxnId="{5D588924-C83A-4E27-8803-C7F7B849E4CE}">
      <dgm:prSet/>
      <dgm:spPr/>
      <dgm:t>
        <a:bodyPr/>
        <a:lstStyle/>
        <a:p>
          <a:endParaRPr lang="en-IN"/>
        </a:p>
      </dgm:t>
    </dgm:pt>
    <dgm:pt modelId="{79F13C9D-4F30-4FE3-B010-26E50022336F}" type="sibTrans" cxnId="{5D588924-C83A-4E27-8803-C7F7B849E4CE}">
      <dgm:prSet/>
      <dgm:spPr/>
      <dgm:t>
        <a:bodyPr/>
        <a:lstStyle/>
        <a:p>
          <a:endParaRPr lang="en-IN"/>
        </a:p>
      </dgm:t>
    </dgm:pt>
    <dgm:pt modelId="{F64B1E0C-4109-40FE-89FD-2B47AE3CBFCE}">
      <dgm:prSet custT="1"/>
      <dgm:spPr/>
      <dgm:t>
        <a:bodyPr/>
        <a:lstStyle/>
        <a:p>
          <a:r>
            <a:rPr lang="en-IN" sz="1600" b="1" dirty="0"/>
            <a:t>Machine Learning</a:t>
          </a:r>
        </a:p>
        <a:p>
          <a:r>
            <a:rPr lang="en-US" sz="1200" dirty="0"/>
            <a:t>Research indicates that quantum computing could significantly accelerate machine learning and data analysis tasks.</a:t>
          </a:r>
          <a:endParaRPr lang="en-IN" sz="1200" dirty="0"/>
        </a:p>
      </dgm:t>
    </dgm:pt>
    <dgm:pt modelId="{7EF28532-42BD-46CF-B1A5-271A85092EF1}" type="parTrans" cxnId="{E5012D9C-9371-4E16-9628-2764EA0F0DFF}">
      <dgm:prSet/>
      <dgm:spPr/>
      <dgm:t>
        <a:bodyPr/>
        <a:lstStyle/>
        <a:p>
          <a:endParaRPr lang="en-IN"/>
        </a:p>
      </dgm:t>
    </dgm:pt>
    <dgm:pt modelId="{3A1D240C-61EF-4976-8C57-F890D56C83DD}" type="sibTrans" cxnId="{E5012D9C-9371-4E16-9628-2764EA0F0DFF}">
      <dgm:prSet/>
      <dgm:spPr/>
      <dgm:t>
        <a:bodyPr/>
        <a:lstStyle/>
        <a:p>
          <a:endParaRPr lang="en-IN"/>
        </a:p>
      </dgm:t>
    </dgm:pt>
    <dgm:pt modelId="{F9B249B0-BE87-48DF-A7B1-8D3FC3EE9957}">
      <dgm:prSet custT="1"/>
      <dgm:spPr/>
      <dgm:t>
        <a:bodyPr/>
        <a:lstStyle/>
        <a:p>
          <a:r>
            <a:rPr lang="en-IN" sz="1600" b="1" dirty="0"/>
            <a:t>Searching Big Data</a:t>
          </a:r>
        </a:p>
        <a:p>
          <a:r>
            <a:rPr lang="en-US" sz="1200" dirty="0"/>
            <a:t>Quantum computing can search the ever-growing amount of data being created, and locate connections within it, significantly faster than classical computers, that will have tremendous impact across many industries.</a:t>
          </a:r>
          <a:endParaRPr lang="en-IN" sz="1200" dirty="0"/>
        </a:p>
      </dgm:t>
    </dgm:pt>
    <dgm:pt modelId="{56D20282-9920-4106-BE13-81B0630BF897}" type="parTrans" cxnId="{6BAFC647-3378-40AF-A067-7E7A6C8CA0FF}">
      <dgm:prSet/>
      <dgm:spPr/>
      <dgm:t>
        <a:bodyPr/>
        <a:lstStyle/>
        <a:p>
          <a:endParaRPr lang="en-IN"/>
        </a:p>
      </dgm:t>
    </dgm:pt>
    <dgm:pt modelId="{EA7005C1-BF1E-464F-B368-4F0C7BB93979}" type="sibTrans" cxnId="{6BAFC647-3378-40AF-A067-7E7A6C8CA0FF}">
      <dgm:prSet/>
      <dgm:spPr/>
      <dgm:t>
        <a:bodyPr/>
        <a:lstStyle/>
        <a:p>
          <a:endParaRPr lang="en-IN"/>
        </a:p>
      </dgm:t>
    </dgm:pt>
    <dgm:pt modelId="{BAB2B642-C08E-49B7-BB76-BFB90781735D}">
      <dgm:prSet custT="1"/>
      <dgm:spPr/>
      <dgm:t>
        <a:bodyPr/>
        <a:lstStyle/>
        <a:p>
          <a:r>
            <a:rPr lang="en-IN" sz="1600" b="1" dirty="0"/>
            <a:t>Financial </a:t>
          </a:r>
          <a:r>
            <a:rPr lang="en-IN" sz="1600" b="1" dirty="0" err="1"/>
            <a:t>Modeling</a:t>
          </a:r>
          <a:endParaRPr lang="en-IN" sz="1600" b="1" dirty="0"/>
        </a:p>
        <a:p>
          <a:r>
            <a:rPr lang="en-IN" sz="1400" b="1" dirty="0"/>
            <a:t> </a:t>
          </a:r>
          <a:r>
            <a:rPr lang="en-IN" sz="1400" dirty="0"/>
            <a:t>Detecting market instabilities, Developing trading strategies, Optimizing trading trajectories, </a:t>
          </a:r>
          <a:r>
            <a:rPr lang="en-US" sz="1400" dirty="0"/>
            <a:t>Optimizing asset pricing and hedging, </a:t>
          </a:r>
          <a:r>
            <a:rPr lang="en-IN" sz="1400" dirty="0"/>
            <a:t>Optimizing portfolios, etc</a:t>
          </a:r>
        </a:p>
      </dgm:t>
    </dgm:pt>
    <dgm:pt modelId="{88AA8913-325C-48B5-AA21-68048AE1578F}" type="parTrans" cxnId="{F922FED7-DDEB-4E5F-B676-B2353B2982A9}">
      <dgm:prSet/>
      <dgm:spPr/>
      <dgm:t>
        <a:bodyPr/>
        <a:lstStyle/>
        <a:p>
          <a:endParaRPr lang="en-IN"/>
        </a:p>
      </dgm:t>
    </dgm:pt>
    <dgm:pt modelId="{0907863B-77B2-48DD-982D-59BFBE88CE8C}" type="sibTrans" cxnId="{F922FED7-DDEB-4E5F-B676-B2353B2982A9}">
      <dgm:prSet/>
      <dgm:spPr/>
      <dgm:t>
        <a:bodyPr/>
        <a:lstStyle/>
        <a:p>
          <a:endParaRPr lang="en-IN"/>
        </a:p>
      </dgm:t>
    </dgm:pt>
    <dgm:pt modelId="{99CEC167-9247-4A13-AEB6-4F011FF8DC24}" type="pres">
      <dgm:prSet presAssocID="{19A51D4C-937D-4D91-92CC-7A1F53EB562B}" presName="Name0" presStyleCnt="0">
        <dgm:presLayoutVars>
          <dgm:dir/>
          <dgm:resizeHandles val="exact"/>
        </dgm:presLayoutVars>
      </dgm:prSet>
      <dgm:spPr/>
    </dgm:pt>
    <dgm:pt modelId="{52208FDF-9E7C-4838-8124-83AD2763BAFE}" type="pres">
      <dgm:prSet presAssocID="{19A51D4C-937D-4D91-92CC-7A1F53EB562B}" presName="fgShape" presStyleLbl="fgShp" presStyleIdx="0" presStyleCnt="1"/>
      <dgm:spPr/>
    </dgm:pt>
    <dgm:pt modelId="{455F468F-1FFD-4A34-A522-643F11C4AB6A}" type="pres">
      <dgm:prSet presAssocID="{19A51D4C-937D-4D91-92CC-7A1F53EB562B}" presName="linComp" presStyleCnt="0"/>
      <dgm:spPr/>
    </dgm:pt>
    <dgm:pt modelId="{A1C1F87D-4B48-48C0-9A82-4E4A33207DBA}" type="pres">
      <dgm:prSet presAssocID="{F7472FC3-8C15-4655-A9A2-102DE25D5D27}" presName="compNode" presStyleCnt="0"/>
      <dgm:spPr/>
    </dgm:pt>
    <dgm:pt modelId="{AFD4FDCF-5254-48EE-9590-FCFFA0D3D067}" type="pres">
      <dgm:prSet presAssocID="{F7472FC3-8C15-4655-A9A2-102DE25D5D27}" presName="bkgdShape" presStyleLbl="node1" presStyleIdx="0" presStyleCnt="5" custLinFactNeighborX="-474" custLinFactNeighborY="0"/>
      <dgm:spPr/>
    </dgm:pt>
    <dgm:pt modelId="{08CAC342-86B8-4F6C-B006-A17AB9C473C2}" type="pres">
      <dgm:prSet presAssocID="{F7472FC3-8C15-4655-A9A2-102DE25D5D27}" presName="nodeTx" presStyleLbl="node1" presStyleIdx="0" presStyleCnt="5">
        <dgm:presLayoutVars>
          <dgm:bulletEnabled val="1"/>
        </dgm:presLayoutVars>
      </dgm:prSet>
      <dgm:spPr/>
    </dgm:pt>
    <dgm:pt modelId="{F32D026F-E504-4686-A8E6-6187B963E97E}" type="pres">
      <dgm:prSet presAssocID="{F7472FC3-8C15-4655-A9A2-102DE25D5D27}" presName="invisiNode" presStyleLbl="node1" presStyleIdx="0" presStyleCnt="5"/>
      <dgm:spPr/>
    </dgm:pt>
    <dgm:pt modelId="{99FBDA82-9820-4B35-B8DE-6A628E6D3B8B}" type="pres">
      <dgm:prSet presAssocID="{F7472FC3-8C15-4655-A9A2-102DE25D5D27}"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498A776B-9763-4730-92CB-DF52A12B7039}" type="pres">
      <dgm:prSet presAssocID="{16760140-B5E7-4A4F-931C-F8BCA1CF08CB}" presName="sibTrans" presStyleLbl="sibTrans2D1" presStyleIdx="0" presStyleCnt="0"/>
      <dgm:spPr/>
    </dgm:pt>
    <dgm:pt modelId="{B3C85E5B-C445-4487-83B5-9DF89F8AC80A}" type="pres">
      <dgm:prSet presAssocID="{2E06392D-C4DF-4E4C-A3C4-187650074990}" presName="compNode" presStyleCnt="0"/>
      <dgm:spPr/>
    </dgm:pt>
    <dgm:pt modelId="{8E6F7B43-F473-462C-A3AA-D37F13D61B23}" type="pres">
      <dgm:prSet presAssocID="{2E06392D-C4DF-4E4C-A3C4-187650074990}" presName="bkgdShape" presStyleLbl="node1" presStyleIdx="1" presStyleCnt="5"/>
      <dgm:spPr/>
    </dgm:pt>
    <dgm:pt modelId="{CA3004F8-775A-45B5-A297-316C269047C5}" type="pres">
      <dgm:prSet presAssocID="{2E06392D-C4DF-4E4C-A3C4-187650074990}" presName="nodeTx" presStyleLbl="node1" presStyleIdx="1" presStyleCnt="5">
        <dgm:presLayoutVars>
          <dgm:bulletEnabled val="1"/>
        </dgm:presLayoutVars>
      </dgm:prSet>
      <dgm:spPr/>
    </dgm:pt>
    <dgm:pt modelId="{4CE5F5B4-FB41-4F0E-81EA-670B419E025F}" type="pres">
      <dgm:prSet presAssocID="{2E06392D-C4DF-4E4C-A3C4-187650074990}" presName="invisiNode" presStyleLbl="node1" presStyleIdx="1" presStyleCnt="5"/>
      <dgm:spPr/>
    </dgm:pt>
    <dgm:pt modelId="{225BF2F3-338D-4A61-BA7A-04726117FEA9}" type="pres">
      <dgm:prSet presAssocID="{2E06392D-C4DF-4E4C-A3C4-187650074990}"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0320B89D-1625-4A37-BA52-CA8A425F70E4}" type="pres">
      <dgm:prSet presAssocID="{79F13C9D-4F30-4FE3-B010-26E50022336F}" presName="sibTrans" presStyleLbl="sibTrans2D1" presStyleIdx="0" presStyleCnt="0"/>
      <dgm:spPr/>
    </dgm:pt>
    <dgm:pt modelId="{DA4EEA10-D241-40BC-9063-70307C235352}" type="pres">
      <dgm:prSet presAssocID="{F64B1E0C-4109-40FE-89FD-2B47AE3CBFCE}" presName="compNode" presStyleCnt="0"/>
      <dgm:spPr/>
    </dgm:pt>
    <dgm:pt modelId="{96AD4124-3986-49F0-9623-CE96E8F9C114}" type="pres">
      <dgm:prSet presAssocID="{F64B1E0C-4109-40FE-89FD-2B47AE3CBFCE}" presName="bkgdShape" presStyleLbl="node1" presStyleIdx="2" presStyleCnt="5"/>
      <dgm:spPr/>
    </dgm:pt>
    <dgm:pt modelId="{034D8167-19E5-4F96-8647-2FA610AB905A}" type="pres">
      <dgm:prSet presAssocID="{F64B1E0C-4109-40FE-89FD-2B47AE3CBFCE}" presName="nodeTx" presStyleLbl="node1" presStyleIdx="2" presStyleCnt="5">
        <dgm:presLayoutVars>
          <dgm:bulletEnabled val="1"/>
        </dgm:presLayoutVars>
      </dgm:prSet>
      <dgm:spPr/>
    </dgm:pt>
    <dgm:pt modelId="{1C77480F-E1DE-4F69-B891-5BFB79CAB93B}" type="pres">
      <dgm:prSet presAssocID="{F64B1E0C-4109-40FE-89FD-2B47AE3CBFCE}" presName="invisiNode" presStyleLbl="node1" presStyleIdx="2" presStyleCnt="5"/>
      <dgm:spPr/>
    </dgm:pt>
    <dgm:pt modelId="{28D52A9A-25BE-4C46-9B69-018ABF7C9B86}" type="pres">
      <dgm:prSet presAssocID="{F64B1E0C-4109-40FE-89FD-2B47AE3CBFCE}"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41000" r="-41000"/>
          </a:stretch>
        </a:blipFill>
      </dgm:spPr>
    </dgm:pt>
    <dgm:pt modelId="{03DAB1FC-9DAC-4E19-9DBC-8F258E7BF20D}" type="pres">
      <dgm:prSet presAssocID="{3A1D240C-61EF-4976-8C57-F890D56C83DD}" presName="sibTrans" presStyleLbl="sibTrans2D1" presStyleIdx="0" presStyleCnt="0"/>
      <dgm:spPr/>
    </dgm:pt>
    <dgm:pt modelId="{7B197A37-AD06-40CD-BC02-58DDB165B3A0}" type="pres">
      <dgm:prSet presAssocID="{F9B249B0-BE87-48DF-A7B1-8D3FC3EE9957}" presName="compNode" presStyleCnt="0"/>
      <dgm:spPr/>
    </dgm:pt>
    <dgm:pt modelId="{84915C24-FCE2-4E7A-AD83-113010256A26}" type="pres">
      <dgm:prSet presAssocID="{F9B249B0-BE87-48DF-A7B1-8D3FC3EE9957}" presName="bkgdShape" presStyleLbl="node1" presStyleIdx="3" presStyleCnt="5"/>
      <dgm:spPr/>
    </dgm:pt>
    <dgm:pt modelId="{71D59F8F-CD9E-48A6-B67D-9222E0B8FE06}" type="pres">
      <dgm:prSet presAssocID="{F9B249B0-BE87-48DF-A7B1-8D3FC3EE9957}" presName="nodeTx" presStyleLbl="node1" presStyleIdx="3" presStyleCnt="5">
        <dgm:presLayoutVars>
          <dgm:bulletEnabled val="1"/>
        </dgm:presLayoutVars>
      </dgm:prSet>
      <dgm:spPr/>
    </dgm:pt>
    <dgm:pt modelId="{872C3F5E-B984-47E2-9E3F-90C7D800E22A}" type="pres">
      <dgm:prSet presAssocID="{F9B249B0-BE87-48DF-A7B1-8D3FC3EE9957}" presName="invisiNode" presStyleLbl="node1" presStyleIdx="3" presStyleCnt="5"/>
      <dgm:spPr/>
    </dgm:pt>
    <dgm:pt modelId="{62B995C5-F39F-4299-A20C-D7177133C20E}" type="pres">
      <dgm:prSet presAssocID="{F9B249B0-BE87-48DF-A7B1-8D3FC3EE9957}"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Person pointing at the stock market graph with virtual screen"/>
        </a:ext>
      </dgm:extLst>
    </dgm:pt>
    <dgm:pt modelId="{608D42DB-113C-4776-8071-9E633F77AEFF}" type="pres">
      <dgm:prSet presAssocID="{EA7005C1-BF1E-464F-B368-4F0C7BB93979}" presName="sibTrans" presStyleLbl="sibTrans2D1" presStyleIdx="0" presStyleCnt="0"/>
      <dgm:spPr/>
    </dgm:pt>
    <dgm:pt modelId="{64B7815E-72C6-4463-8C28-06ECF6C6C45D}" type="pres">
      <dgm:prSet presAssocID="{BAB2B642-C08E-49B7-BB76-BFB90781735D}" presName="compNode" presStyleCnt="0"/>
      <dgm:spPr/>
    </dgm:pt>
    <dgm:pt modelId="{813502D0-111A-40EF-8E50-CABC1B1F03DB}" type="pres">
      <dgm:prSet presAssocID="{BAB2B642-C08E-49B7-BB76-BFB90781735D}" presName="bkgdShape" presStyleLbl="node1" presStyleIdx="4" presStyleCnt="5"/>
      <dgm:spPr/>
    </dgm:pt>
    <dgm:pt modelId="{2C7B853B-F7AC-449C-834B-CDC33E9498D3}" type="pres">
      <dgm:prSet presAssocID="{BAB2B642-C08E-49B7-BB76-BFB90781735D}" presName="nodeTx" presStyleLbl="node1" presStyleIdx="4" presStyleCnt="5">
        <dgm:presLayoutVars>
          <dgm:bulletEnabled val="1"/>
        </dgm:presLayoutVars>
      </dgm:prSet>
      <dgm:spPr/>
    </dgm:pt>
    <dgm:pt modelId="{5D93634C-BA20-413F-8920-2C47C8E77023}" type="pres">
      <dgm:prSet presAssocID="{BAB2B642-C08E-49B7-BB76-BFB90781735D}" presName="invisiNode" presStyleLbl="node1" presStyleIdx="4" presStyleCnt="5"/>
      <dgm:spPr/>
    </dgm:pt>
    <dgm:pt modelId="{D3942353-41E5-462B-A6A5-2BB8F35683E3}" type="pres">
      <dgm:prSet presAssocID="{BAB2B642-C08E-49B7-BB76-BFB90781735D}" presName="imagNode"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30000" r="-30000"/>
          </a:stretch>
        </a:blipFill>
      </dgm:spPr>
      <dgm:extLst>
        <a:ext uri="{E40237B7-FDA0-4F09-8148-C483321AD2D9}">
          <dgm14:cNvPr xmlns:dgm14="http://schemas.microsoft.com/office/drawing/2010/diagram" id="0" name="" descr="Graph"/>
        </a:ext>
      </dgm:extLst>
    </dgm:pt>
  </dgm:ptLst>
  <dgm:cxnLst>
    <dgm:cxn modelId="{C7225A03-267A-4A5D-8CB0-CE1E2B964ACC}" type="presOf" srcId="{F9B249B0-BE87-48DF-A7B1-8D3FC3EE9957}" destId="{71D59F8F-CD9E-48A6-B67D-9222E0B8FE06}" srcOrd="1" destOrd="0" presId="urn:microsoft.com/office/officeart/2005/8/layout/hList7"/>
    <dgm:cxn modelId="{C0C5FC0A-024A-491F-9E27-B9468F71C79E}" type="presOf" srcId="{F64B1E0C-4109-40FE-89FD-2B47AE3CBFCE}" destId="{034D8167-19E5-4F96-8647-2FA610AB905A}" srcOrd="1" destOrd="0" presId="urn:microsoft.com/office/officeart/2005/8/layout/hList7"/>
    <dgm:cxn modelId="{BA43640F-0559-4F22-8B89-4ED3662BE459}" type="presOf" srcId="{BAB2B642-C08E-49B7-BB76-BFB90781735D}" destId="{813502D0-111A-40EF-8E50-CABC1B1F03DB}" srcOrd="0" destOrd="0" presId="urn:microsoft.com/office/officeart/2005/8/layout/hList7"/>
    <dgm:cxn modelId="{51BB1D11-925E-4D26-8499-18D40BDB8BD5}" type="presOf" srcId="{3A1D240C-61EF-4976-8C57-F890D56C83DD}" destId="{03DAB1FC-9DAC-4E19-9DBC-8F258E7BF20D}" srcOrd="0" destOrd="0" presId="urn:microsoft.com/office/officeart/2005/8/layout/hList7"/>
    <dgm:cxn modelId="{5D588924-C83A-4E27-8803-C7F7B849E4CE}" srcId="{19A51D4C-937D-4D91-92CC-7A1F53EB562B}" destId="{2E06392D-C4DF-4E4C-A3C4-187650074990}" srcOrd="1" destOrd="0" parTransId="{0B602443-F9E7-47FA-A698-44BA4879766E}" sibTransId="{79F13C9D-4F30-4FE3-B010-26E50022336F}"/>
    <dgm:cxn modelId="{3538E126-FEE6-4E2D-9610-C3EAB4C3B467}" type="presOf" srcId="{2E06392D-C4DF-4E4C-A3C4-187650074990}" destId="{CA3004F8-775A-45B5-A297-316C269047C5}" srcOrd="1" destOrd="0" presId="urn:microsoft.com/office/officeart/2005/8/layout/hList7"/>
    <dgm:cxn modelId="{6BAFC647-3378-40AF-A067-7E7A6C8CA0FF}" srcId="{19A51D4C-937D-4D91-92CC-7A1F53EB562B}" destId="{F9B249B0-BE87-48DF-A7B1-8D3FC3EE9957}" srcOrd="3" destOrd="0" parTransId="{56D20282-9920-4106-BE13-81B0630BF897}" sibTransId="{EA7005C1-BF1E-464F-B368-4F0C7BB93979}"/>
    <dgm:cxn modelId="{3CEB486D-FDDE-4506-AB3E-C487A97FD1FA}" type="presOf" srcId="{F7472FC3-8C15-4655-A9A2-102DE25D5D27}" destId="{AFD4FDCF-5254-48EE-9590-FCFFA0D3D067}" srcOrd="0" destOrd="0" presId="urn:microsoft.com/office/officeart/2005/8/layout/hList7"/>
    <dgm:cxn modelId="{620A8C54-C6D9-4504-9A34-26250E38FBFB}" type="presOf" srcId="{F9B249B0-BE87-48DF-A7B1-8D3FC3EE9957}" destId="{84915C24-FCE2-4E7A-AD83-113010256A26}" srcOrd="0" destOrd="0" presId="urn:microsoft.com/office/officeart/2005/8/layout/hList7"/>
    <dgm:cxn modelId="{D017C878-C172-4A3E-9682-26D99CA89D35}" type="presOf" srcId="{F64B1E0C-4109-40FE-89FD-2B47AE3CBFCE}" destId="{96AD4124-3986-49F0-9623-CE96E8F9C114}" srcOrd="0" destOrd="0" presId="urn:microsoft.com/office/officeart/2005/8/layout/hList7"/>
    <dgm:cxn modelId="{B2E5E179-AABE-4386-872B-8FAF53948A5F}" srcId="{19A51D4C-937D-4D91-92CC-7A1F53EB562B}" destId="{F7472FC3-8C15-4655-A9A2-102DE25D5D27}" srcOrd="0" destOrd="0" parTransId="{907ADF85-D297-4C01-A3BC-201C4CA8DA0B}" sibTransId="{16760140-B5E7-4A4F-931C-F8BCA1CF08CB}"/>
    <dgm:cxn modelId="{4D40617C-7AB8-455D-B6D9-A11771D859A5}" type="presOf" srcId="{16760140-B5E7-4A4F-931C-F8BCA1CF08CB}" destId="{498A776B-9763-4730-92CB-DF52A12B7039}" srcOrd="0" destOrd="0" presId="urn:microsoft.com/office/officeart/2005/8/layout/hList7"/>
    <dgm:cxn modelId="{1DCCD98E-A985-42E8-B7C1-06640B4B8F47}" type="presOf" srcId="{EA7005C1-BF1E-464F-B368-4F0C7BB93979}" destId="{608D42DB-113C-4776-8071-9E633F77AEFF}" srcOrd="0" destOrd="0" presId="urn:microsoft.com/office/officeart/2005/8/layout/hList7"/>
    <dgm:cxn modelId="{E5012D9C-9371-4E16-9628-2764EA0F0DFF}" srcId="{19A51D4C-937D-4D91-92CC-7A1F53EB562B}" destId="{F64B1E0C-4109-40FE-89FD-2B47AE3CBFCE}" srcOrd="2" destOrd="0" parTransId="{7EF28532-42BD-46CF-B1A5-271A85092EF1}" sibTransId="{3A1D240C-61EF-4976-8C57-F890D56C83DD}"/>
    <dgm:cxn modelId="{D69DC1AB-0F18-4D00-99A0-B32876472F73}" type="presOf" srcId="{BAB2B642-C08E-49B7-BB76-BFB90781735D}" destId="{2C7B853B-F7AC-449C-834B-CDC33E9498D3}" srcOrd="1" destOrd="0" presId="urn:microsoft.com/office/officeart/2005/8/layout/hList7"/>
    <dgm:cxn modelId="{37F320B3-E7AC-4FF2-89B2-E6DE12BF5676}" type="presOf" srcId="{F7472FC3-8C15-4655-A9A2-102DE25D5D27}" destId="{08CAC342-86B8-4F6C-B006-A17AB9C473C2}" srcOrd="1" destOrd="0" presId="urn:microsoft.com/office/officeart/2005/8/layout/hList7"/>
    <dgm:cxn modelId="{E50041C2-9F7C-4ACA-9F77-9A804014607A}" type="presOf" srcId="{19A51D4C-937D-4D91-92CC-7A1F53EB562B}" destId="{99CEC167-9247-4A13-AEB6-4F011FF8DC24}" srcOrd="0" destOrd="0" presId="urn:microsoft.com/office/officeart/2005/8/layout/hList7"/>
    <dgm:cxn modelId="{254931CA-31AA-4E8A-8D0B-E57B70EFDCDF}" type="presOf" srcId="{2E06392D-C4DF-4E4C-A3C4-187650074990}" destId="{8E6F7B43-F473-462C-A3AA-D37F13D61B23}" srcOrd="0" destOrd="0" presId="urn:microsoft.com/office/officeart/2005/8/layout/hList7"/>
    <dgm:cxn modelId="{F922FED7-DDEB-4E5F-B676-B2353B2982A9}" srcId="{19A51D4C-937D-4D91-92CC-7A1F53EB562B}" destId="{BAB2B642-C08E-49B7-BB76-BFB90781735D}" srcOrd="4" destOrd="0" parTransId="{88AA8913-325C-48B5-AA21-68048AE1578F}" sibTransId="{0907863B-77B2-48DD-982D-59BFBE88CE8C}"/>
    <dgm:cxn modelId="{C19D79E9-85D7-4A63-A1B5-5619769F607B}" type="presOf" srcId="{79F13C9D-4F30-4FE3-B010-26E50022336F}" destId="{0320B89D-1625-4A37-BA52-CA8A425F70E4}" srcOrd="0" destOrd="0" presId="urn:microsoft.com/office/officeart/2005/8/layout/hList7"/>
    <dgm:cxn modelId="{A7B8277F-D89B-4B8C-8342-E566EBBE5CDD}" type="presParOf" srcId="{99CEC167-9247-4A13-AEB6-4F011FF8DC24}" destId="{52208FDF-9E7C-4838-8124-83AD2763BAFE}" srcOrd="0" destOrd="0" presId="urn:microsoft.com/office/officeart/2005/8/layout/hList7"/>
    <dgm:cxn modelId="{05CE9A47-E878-4011-928B-698C26E11925}" type="presParOf" srcId="{99CEC167-9247-4A13-AEB6-4F011FF8DC24}" destId="{455F468F-1FFD-4A34-A522-643F11C4AB6A}" srcOrd="1" destOrd="0" presId="urn:microsoft.com/office/officeart/2005/8/layout/hList7"/>
    <dgm:cxn modelId="{8183FFD3-CCED-4E87-AD2D-543BEC9E1E29}" type="presParOf" srcId="{455F468F-1FFD-4A34-A522-643F11C4AB6A}" destId="{A1C1F87D-4B48-48C0-9A82-4E4A33207DBA}" srcOrd="0" destOrd="0" presId="urn:microsoft.com/office/officeart/2005/8/layout/hList7"/>
    <dgm:cxn modelId="{2BFFC247-E1BA-4947-A82C-30A69104443D}" type="presParOf" srcId="{A1C1F87D-4B48-48C0-9A82-4E4A33207DBA}" destId="{AFD4FDCF-5254-48EE-9590-FCFFA0D3D067}" srcOrd="0" destOrd="0" presId="urn:microsoft.com/office/officeart/2005/8/layout/hList7"/>
    <dgm:cxn modelId="{8B76F06A-1B25-442E-9243-3CBBD801FC35}" type="presParOf" srcId="{A1C1F87D-4B48-48C0-9A82-4E4A33207DBA}" destId="{08CAC342-86B8-4F6C-B006-A17AB9C473C2}" srcOrd="1" destOrd="0" presId="urn:microsoft.com/office/officeart/2005/8/layout/hList7"/>
    <dgm:cxn modelId="{617671B5-CC60-4A3D-B611-6A9A56913D20}" type="presParOf" srcId="{A1C1F87D-4B48-48C0-9A82-4E4A33207DBA}" destId="{F32D026F-E504-4686-A8E6-6187B963E97E}" srcOrd="2" destOrd="0" presId="urn:microsoft.com/office/officeart/2005/8/layout/hList7"/>
    <dgm:cxn modelId="{022AF947-E93B-4A4A-AECD-6283713BE11F}" type="presParOf" srcId="{A1C1F87D-4B48-48C0-9A82-4E4A33207DBA}" destId="{99FBDA82-9820-4B35-B8DE-6A628E6D3B8B}" srcOrd="3" destOrd="0" presId="urn:microsoft.com/office/officeart/2005/8/layout/hList7"/>
    <dgm:cxn modelId="{88BE4130-FF92-4FB2-9798-867528C80564}" type="presParOf" srcId="{455F468F-1FFD-4A34-A522-643F11C4AB6A}" destId="{498A776B-9763-4730-92CB-DF52A12B7039}" srcOrd="1" destOrd="0" presId="urn:microsoft.com/office/officeart/2005/8/layout/hList7"/>
    <dgm:cxn modelId="{29AB005A-4999-4476-A1E5-4D0F6ABACC91}" type="presParOf" srcId="{455F468F-1FFD-4A34-A522-643F11C4AB6A}" destId="{B3C85E5B-C445-4487-83B5-9DF89F8AC80A}" srcOrd="2" destOrd="0" presId="urn:microsoft.com/office/officeart/2005/8/layout/hList7"/>
    <dgm:cxn modelId="{65503F4C-324D-482E-8843-A9F316FAA79E}" type="presParOf" srcId="{B3C85E5B-C445-4487-83B5-9DF89F8AC80A}" destId="{8E6F7B43-F473-462C-A3AA-D37F13D61B23}" srcOrd="0" destOrd="0" presId="urn:microsoft.com/office/officeart/2005/8/layout/hList7"/>
    <dgm:cxn modelId="{D64A2C1D-1752-4C31-8686-387547FBC544}" type="presParOf" srcId="{B3C85E5B-C445-4487-83B5-9DF89F8AC80A}" destId="{CA3004F8-775A-45B5-A297-316C269047C5}" srcOrd="1" destOrd="0" presId="urn:microsoft.com/office/officeart/2005/8/layout/hList7"/>
    <dgm:cxn modelId="{8DB479E6-3593-4AF0-9317-4392ECDD0381}" type="presParOf" srcId="{B3C85E5B-C445-4487-83B5-9DF89F8AC80A}" destId="{4CE5F5B4-FB41-4F0E-81EA-670B419E025F}" srcOrd="2" destOrd="0" presId="urn:microsoft.com/office/officeart/2005/8/layout/hList7"/>
    <dgm:cxn modelId="{854A8F7C-E3F2-4A28-8D0A-56E7BC8D4966}" type="presParOf" srcId="{B3C85E5B-C445-4487-83B5-9DF89F8AC80A}" destId="{225BF2F3-338D-4A61-BA7A-04726117FEA9}" srcOrd="3" destOrd="0" presId="urn:microsoft.com/office/officeart/2005/8/layout/hList7"/>
    <dgm:cxn modelId="{7980A8F4-A794-4BDE-B7C0-1B5312B45E40}" type="presParOf" srcId="{455F468F-1FFD-4A34-A522-643F11C4AB6A}" destId="{0320B89D-1625-4A37-BA52-CA8A425F70E4}" srcOrd="3" destOrd="0" presId="urn:microsoft.com/office/officeart/2005/8/layout/hList7"/>
    <dgm:cxn modelId="{AC64EA85-053C-40FC-992F-3376DD15299E}" type="presParOf" srcId="{455F468F-1FFD-4A34-A522-643F11C4AB6A}" destId="{DA4EEA10-D241-40BC-9063-70307C235352}" srcOrd="4" destOrd="0" presId="urn:microsoft.com/office/officeart/2005/8/layout/hList7"/>
    <dgm:cxn modelId="{2DBFA826-7DA7-4033-9E8A-A5A55C06D8B6}" type="presParOf" srcId="{DA4EEA10-D241-40BC-9063-70307C235352}" destId="{96AD4124-3986-49F0-9623-CE96E8F9C114}" srcOrd="0" destOrd="0" presId="urn:microsoft.com/office/officeart/2005/8/layout/hList7"/>
    <dgm:cxn modelId="{2033B5A4-AE12-4258-B2F0-4D6F1CD1CA87}" type="presParOf" srcId="{DA4EEA10-D241-40BC-9063-70307C235352}" destId="{034D8167-19E5-4F96-8647-2FA610AB905A}" srcOrd="1" destOrd="0" presId="urn:microsoft.com/office/officeart/2005/8/layout/hList7"/>
    <dgm:cxn modelId="{B9D04AC8-B2A9-4766-A7A5-DBC68F5D94F3}" type="presParOf" srcId="{DA4EEA10-D241-40BC-9063-70307C235352}" destId="{1C77480F-E1DE-4F69-B891-5BFB79CAB93B}" srcOrd="2" destOrd="0" presId="urn:microsoft.com/office/officeart/2005/8/layout/hList7"/>
    <dgm:cxn modelId="{25BF6D35-4D6F-4E40-8DDE-A6B2D3A53E31}" type="presParOf" srcId="{DA4EEA10-D241-40BC-9063-70307C235352}" destId="{28D52A9A-25BE-4C46-9B69-018ABF7C9B86}" srcOrd="3" destOrd="0" presId="urn:microsoft.com/office/officeart/2005/8/layout/hList7"/>
    <dgm:cxn modelId="{B0742E81-B677-4052-BBE3-6AC851DD3ACC}" type="presParOf" srcId="{455F468F-1FFD-4A34-A522-643F11C4AB6A}" destId="{03DAB1FC-9DAC-4E19-9DBC-8F258E7BF20D}" srcOrd="5" destOrd="0" presId="urn:microsoft.com/office/officeart/2005/8/layout/hList7"/>
    <dgm:cxn modelId="{82E9859F-9B3B-44B1-BA01-991C1986267B}" type="presParOf" srcId="{455F468F-1FFD-4A34-A522-643F11C4AB6A}" destId="{7B197A37-AD06-40CD-BC02-58DDB165B3A0}" srcOrd="6" destOrd="0" presId="urn:microsoft.com/office/officeart/2005/8/layout/hList7"/>
    <dgm:cxn modelId="{BE903E61-9475-4972-BCE5-9764FA3D5366}" type="presParOf" srcId="{7B197A37-AD06-40CD-BC02-58DDB165B3A0}" destId="{84915C24-FCE2-4E7A-AD83-113010256A26}" srcOrd="0" destOrd="0" presId="urn:microsoft.com/office/officeart/2005/8/layout/hList7"/>
    <dgm:cxn modelId="{570BF6E6-0DD9-451A-81A5-611700D54986}" type="presParOf" srcId="{7B197A37-AD06-40CD-BC02-58DDB165B3A0}" destId="{71D59F8F-CD9E-48A6-B67D-9222E0B8FE06}" srcOrd="1" destOrd="0" presId="urn:microsoft.com/office/officeart/2005/8/layout/hList7"/>
    <dgm:cxn modelId="{E017CDA8-EC84-414E-85EB-6EB31A8D5ED8}" type="presParOf" srcId="{7B197A37-AD06-40CD-BC02-58DDB165B3A0}" destId="{872C3F5E-B984-47E2-9E3F-90C7D800E22A}" srcOrd="2" destOrd="0" presId="urn:microsoft.com/office/officeart/2005/8/layout/hList7"/>
    <dgm:cxn modelId="{B9A71FD0-CA2F-4E72-9C58-808A00E0063D}" type="presParOf" srcId="{7B197A37-AD06-40CD-BC02-58DDB165B3A0}" destId="{62B995C5-F39F-4299-A20C-D7177133C20E}" srcOrd="3" destOrd="0" presId="urn:microsoft.com/office/officeart/2005/8/layout/hList7"/>
    <dgm:cxn modelId="{D2082B53-1F34-43A5-A970-D0B4F06DD989}" type="presParOf" srcId="{455F468F-1FFD-4A34-A522-643F11C4AB6A}" destId="{608D42DB-113C-4776-8071-9E633F77AEFF}" srcOrd="7" destOrd="0" presId="urn:microsoft.com/office/officeart/2005/8/layout/hList7"/>
    <dgm:cxn modelId="{B3DFB033-1648-4A3E-9870-202E3E6A9B74}" type="presParOf" srcId="{455F468F-1FFD-4A34-A522-643F11C4AB6A}" destId="{64B7815E-72C6-4463-8C28-06ECF6C6C45D}" srcOrd="8" destOrd="0" presId="urn:microsoft.com/office/officeart/2005/8/layout/hList7"/>
    <dgm:cxn modelId="{EA566689-503A-49BE-AFD8-4DE10584A5B6}" type="presParOf" srcId="{64B7815E-72C6-4463-8C28-06ECF6C6C45D}" destId="{813502D0-111A-40EF-8E50-CABC1B1F03DB}" srcOrd="0" destOrd="0" presId="urn:microsoft.com/office/officeart/2005/8/layout/hList7"/>
    <dgm:cxn modelId="{BD5FAC29-A216-45A2-A93A-B8ABD8AE0AFD}" type="presParOf" srcId="{64B7815E-72C6-4463-8C28-06ECF6C6C45D}" destId="{2C7B853B-F7AC-449C-834B-CDC33E9498D3}" srcOrd="1" destOrd="0" presId="urn:microsoft.com/office/officeart/2005/8/layout/hList7"/>
    <dgm:cxn modelId="{687881A0-5135-4974-AEDD-19F887BD7198}" type="presParOf" srcId="{64B7815E-72C6-4463-8C28-06ECF6C6C45D}" destId="{5D93634C-BA20-413F-8920-2C47C8E77023}" srcOrd="2" destOrd="0" presId="urn:microsoft.com/office/officeart/2005/8/layout/hList7"/>
    <dgm:cxn modelId="{50B28EBF-DFA2-42BF-A141-6D179BE2F4B8}" type="presParOf" srcId="{64B7815E-72C6-4463-8C28-06ECF6C6C45D}" destId="{D3942353-41E5-462B-A6A5-2BB8F35683E3}"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193F0-625E-4490-A33A-365CBE1C1ABE}">
      <dsp:nvSpPr>
        <dsp:cNvPr id="0" name=""/>
        <dsp:cNvSpPr/>
      </dsp:nvSpPr>
      <dsp:spPr>
        <a:xfrm>
          <a:off x="0" y="1689198"/>
          <a:ext cx="7507675" cy="2252265"/>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CB281-A242-481F-BFF2-B0520D12B3E0}">
      <dsp:nvSpPr>
        <dsp:cNvPr id="0" name=""/>
        <dsp:cNvSpPr/>
      </dsp:nvSpPr>
      <dsp:spPr>
        <a:xfrm>
          <a:off x="831" y="0"/>
          <a:ext cx="1785213" cy="2252265"/>
        </a:xfrm>
        <a:prstGeom prst="rect">
          <a:avLst/>
        </a:prstGeom>
        <a:gradFill rotWithShape="1">
          <a:gsLst>
            <a:gs pos="0">
              <a:schemeClr val="accent2">
                <a:tint val="60000"/>
                <a:lumMod val="104000"/>
              </a:schemeClr>
            </a:gs>
            <a:gs pos="100000">
              <a:schemeClr val="accent2">
                <a:tint val="84000"/>
              </a:schemeClr>
            </a:gs>
          </a:gsLst>
          <a:lin ang="5400000" scaled="0"/>
        </a:gradFill>
        <a:ln w="9525" cap="rnd" cmpd="sng" algn="ctr">
          <a:solidFill>
            <a:schemeClr val="accent2">
              <a:tint val="60000"/>
            </a:schemeClr>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t>1982 – Richard Feynman</a:t>
          </a:r>
        </a:p>
        <a:p>
          <a:pPr marL="0" lvl="0" indent="0" algn="ctr" defTabSz="622300">
            <a:lnSpc>
              <a:spcPct val="90000"/>
            </a:lnSpc>
            <a:spcBef>
              <a:spcPct val="0"/>
            </a:spcBef>
            <a:spcAft>
              <a:spcPct val="35000"/>
            </a:spcAft>
            <a:buNone/>
          </a:pPr>
          <a:r>
            <a:rPr lang="en-US" sz="1400" b="1" kern="1200" dirty="0"/>
            <a:t> </a:t>
          </a:r>
          <a:r>
            <a:rPr lang="en-US" sz="1400" b="0" kern="1200" dirty="0"/>
            <a:t>P</a:t>
          </a:r>
          <a:r>
            <a:rPr lang="en-US" sz="1400" kern="1200" dirty="0"/>
            <a:t>roposed the idea of creating machines based on the laws of quantum mechanics instead of the laws of classical physics</a:t>
          </a:r>
          <a:r>
            <a:rPr lang="en-US" sz="1300" kern="1200" dirty="0"/>
            <a:t>.</a:t>
          </a:r>
          <a:endParaRPr lang="en-IN" sz="1300" kern="1200" dirty="0"/>
        </a:p>
      </dsp:txBody>
      <dsp:txXfrm>
        <a:off x="831" y="0"/>
        <a:ext cx="1785213" cy="2252265"/>
      </dsp:txXfrm>
    </dsp:sp>
    <dsp:sp modelId="{A452A980-AC00-4D9B-A216-FECAB3CC79CE}">
      <dsp:nvSpPr>
        <dsp:cNvPr id="0" name=""/>
        <dsp:cNvSpPr/>
      </dsp:nvSpPr>
      <dsp:spPr>
        <a:xfrm>
          <a:off x="611904" y="2533798"/>
          <a:ext cx="563066" cy="563066"/>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D463E9-EA70-438E-B161-B0BA73C26878}">
      <dsp:nvSpPr>
        <dsp:cNvPr id="0" name=""/>
        <dsp:cNvSpPr/>
      </dsp:nvSpPr>
      <dsp:spPr>
        <a:xfrm>
          <a:off x="1846503" y="3378397"/>
          <a:ext cx="1788514" cy="2252265"/>
        </a:xfrm>
        <a:prstGeom prst="rect">
          <a:avLst/>
        </a:prstGeom>
        <a:gradFill rotWithShape="1">
          <a:gsLst>
            <a:gs pos="0">
              <a:schemeClr val="accent3">
                <a:tint val="60000"/>
                <a:lumMod val="104000"/>
              </a:schemeClr>
            </a:gs>
            <a:gs pos="100000">
              <a:schemeClr val="accent3">
                <a:tint val="84000"/>
              </a:schemeClr>
            </a:gs>
          </a:gsLst>
          <a:lin ang="5400000" scaled="0"/>
        </a:gradFill>
        <a:ln w="9525" cap="rnd" cmpd="sng" algn="ctr">
          <a:solidFill>
            <a:schemeClr val="accent3">
              <a:tint val="6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kern="1200" dirty="0"/>
            <a:t>1985 - David Deutsch</a:t>
          </a:r>
        </a:p>
        <a:p>
          <a:pPr marL="0" lvl="0" indent="0" algn="ctr" defTabSz="711200">
            <a:lnSpc>
              <a:spcPct val="90000"/>
            </a:lnSpc>
            <a:spcBef>
              <a:spcPct val="0"/>
            </a:spcBef>
            <a:spcAft>
              <a:spcPct val="35000"/>
            </a:spcAft>
            <a:buNone/>
          </a:pPr>
          <a:r>
            <a:rPr lang="en-US" sz="1600" b="1" kern="1200" dirty="0"/>
            <a:t> </a:t>
          </a:r>
          <a:r>
            <a:rPr lang="en-US" sz="1600" b="0" kern="1200" dirty="0"/>
            <a:t>D</a:t>
          </a:r>
          <a:r>
            <a:rPr lang="en-US" sz="1600" kern="1200" dirty="0"/>
            <a:t>eveloped the quantum Turing machine, showing that quantum circuits are universal.</a:t>
          </a:r>
          <a:endParaRPr lang="en-IN" sz="1600" kern="1200" dirty="0"/>
        </a:p>
      </dsp:txBody>
      <dsp:txXfrm>
        <a:off x="1846503" y="3378397"/>
        <a:ext cx="1788514" cy="2252265"/>
      </dsp:txXfrm>
    </dsp:sp>
    <dsp:sp modelId="{58E28D25-6543-46B9-9473-4DB38C19EB05}">
      <dsp:nvSpPr>
        <dsp:cNvPr id="0" name=""/>
        <dsp:cNvSpPr/>
      </dsp:nvSpPr>
      <dsp:spPr>
        <a:xfrm>
          <a:off x="2459227" y="2533798"/>
          <a:ext cx="563066" cy="563066"/>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0E2623-E263-42EE-A7A8-B5A41739B421}">
      <dsp:nvSpPr>
        <dsp:cNvPr id="0" name=""/>
        <dsp:cNvSpPr/>
      </dsp:nvSpPr>
      <dsp:spPr>
        <a:xfrm>
          <a:off x="3739975" y="0"/>
          <a:ext cx="1209182" cy="2252265"/>
        </a:xfrm>
        <a:prstGeom prst="rect">
          <a:avLst/>
        </a:prstGeom>
        <a:gradFill rotWithShape="1">
          <a:gsLst>
            <a:gs pos="0">
              <a:schemeClr val="accent4">
                <a:tint val="60000"/>
                <a:lumMod val="104000"/>
              </a:schemeClr>
            </a:gs>
            <a:gs pos="100000">
              <a:schemeClr val="accent4">
                <a:tint val="84000"/>
              </a:schemeClr>
            </a:gs>
          </a:gsLst>
          <a:lin ang="5400000" scaled="0"/>
        </a:gradFill>
        <a:ln w="9525" cap="rnd" cmpd="sng" algn="ctr">
          <a:solidFill>
            <a:schemeClr val="accent4">
              <a:tint val="60000"/>
            </a:schemeClr>
          </a:solidFill>
          <a:prstDash val="solid"/>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t>1994 - Peter Shor</a:t>
          </a:r>
        </a:p>
        <a:p>
          <a:pPr marL="0" lvl="0" indent="0" algn="ctr" defTabSz="622300">
            <a:lnSpc>
              <a:spcPct val="90000"/>
            </a:lnSpc>
            <a:spcBef>
              <a:spcPct val="0"/>
            </a:spcBef>
            <a:spcAft>
              <a:spcPct val="35000"/>
            </a:spcAft>
            <a:buNone/>
          </a:pPr>
          <a:r>
            <a:rPr lang="en-US" sz="1400" b="1" kern="1200" dirty="0"/>
            <a:t> </a:t>
          </a:r>
          <a:r>
            <a:rPr lang="en-US" sz="1400" b="0" kern="1200" dirty="0"/>
            <a:t>Produced</a:t>
          </a:r>
          <a:r>
            <a:rPr lang="en-US" sz="1400" kern="1200" dirty="0"/>
            <a:t> a quantum algorithm to factor very large numbers in polynomial time.</a:t>
          </a:r>
        </a:p>
      </dsp:txBody>
      <dsp:txXfrm>
        <a:off x="3739975" y="0"/>
        <a:ext cx="1209182" cy="2252265"/>
      </dsp:txXfrm>
    </dsp:sp>
    <dsp:sp modelId="{41E69E21-C4F4-411B-95EF-CA4F26E8225F}">
      <dsp:nvSpPr>
        <dsp:cNvPr id="0" name=""/>
        <dsp:cNvSpPr/>
      </dsp:nvSpPr>
      <dsp:spPr>
        <a:xfrm>
          <a:off x="4018535" y="2533798"/>
          <a:ext cx="563066" cy="563066"/>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244A2-D570-4B78-97BC-16AE1F71214C}">
      <dsp:nvSpPr>
        <dsp:cNvPr id="0" name=""/>
        <dsp:cNvSpPr/>
      </dsp:nvSpPr>
      <dsp:spPr>
        <a:xfrm>
          <a:off x="4965119" y="3378397"/>
          <a:ext cx="1790957" cy="2252265"/>
        </a:xfrm>
        <a:prstGeom prst="rect">
          <a:avLst/>
        </a:prstGeom>
        <a:gradFill rotWithShape="1">
          <a:gsLst>
            <a:gs pos="0">
              <a:schemeClr val="accent5">
                <a:tint val="60000"/>
                <a:lumMod val="104000"/>
              </a:schemeClr>
            </a:gs>
            <a:gs pos="100000">
              <a:schemeClr val="accent5">
                <a:tint val="84000"/>
              </a:schemeClr>
            </a:gs>
          </a:gsLst>
          <a:lin ang="5400000" scaled="0"/>
        </a:gradFill>
        <a:ln w="9525" cap="rnd" cmpd="sng" algn="ctr">
          <a:solidFill>
            <a:schemeClr val="accent5">
              <a:tint val="60000"/>
            </a:schemeClr>
          </a:solidFill>
          <a:prstDash val="solid"/>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b="1" kern="1200" dirty="0"/>
            <a:t>1997 - </a:t>
          </a:r>
          <a:r>
            <a:rPr lang="en-US" sz="1600" b="1" kern="1200" dirty="0" err="1"/>
            <a:t>Lov</a:t>
          </a:r>
          <a:r>
            <a:rPr lang="en-US" sz="1600" b="1" kern="1200" dirty="0"/>
            <a:t> Grover</a:t>
          </a:r>
        </a:p>
        <a:p>
          <a:pPr marL="0" lvl="0" indent="0" algn="ctr" defTabSz="711200">
            <a:lnSpc>
              <a:spcPct val="90000"/>
            </a:lnSpc>
            <a:spcBef>
              <a:spcPct val="0"/>
            </a:spcBef>
            <a:spcAft>
              <a:spcPct val="35000"/>
            </a:spcAft>
            <a:buNone/>
          </a:pPr>
          <a:r>
            <a:rPr lang="en-US" sz="1600" b="1" kern="1200" dirty="0"/>
            <a:t> </a:t>
          </a:r>
          <a:r>
            <a:rPr lang="en-US" sz="1600" b="0" kern="1200" dirty="0"/>
            <a:t>D</a:t>
          </a:r>
          <a:r>
            <a:rPr lang="en-US" sz="1600" kern="1200" dirty="0"/>
            <a:t>evelops a quantum search algorithm with O(√N) complexity</a:t>
          </a:r>
          <a:endParaRPr lang="en-IN" sz="1600" kern="1200" dirty="0"/>
        </a:p>
      </dsp:txBody>
      <dsp:txXfrm>
        <a:off x="4965119" y="3378397"/>
        <a:ext cx="1790957" cy="2252265"/>
      </dsp:txXfrm>
    </dsp:sp>
    <dsp:sp modelId="{EE8DE83E-D058-44FB-9608-6716AEFE9C41}">
      <dsp:nvSpPr>
        <dsp:cNvPr id="0" name=""/>
        <dsp:cNvSpPr/>
      </dsp:nvSpPr>
      <dsp:spPr>
        <a:xfrm>
          <a:off x="5579064" y="2533798"/>
          <a:ext cx="563066" cy="563066"/>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C6A1-8C79-4F57-B4D5-C4E55722DBEC}">
      <dsp:nvSpPr>
        <dsp:cNvPr id="0" name=""/>
        <dsp:cNvSpPr/>
      </dsp:nvSpPr>
      <dsp:spPr>
        <a:xfrm>
          <a:off x="0" y="5510"/>
          <a:ext cx="6297134" cy="550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CB114-A326-4F88-88CC-CED047F3F5F6}">
      <dsp:nvSpPr>
        <dsp:cNvPr id="0" name=""/>
        <dsp:cNvSpPr/>
      </dsp:nvSpPr>
      <dsp:spPr>
        <a:xfrm>
          <a:off x="166418" y="129293"/>
          <a:ext cx="302874" cy="3025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DB2F-CA0B-4C77-92AC-42B2853A2EBD}">
      <dsp:nvSpPr>
        <dsp:cNvPr id="0" name=""/>
        <dsp:cNvSpPr/>
      </dsp:nvSpPr>
      <dsp:spPr>
        <a:xfrm>
          <a:off x="635711" y="5510"/>
          <a:ext cx="5566448"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711200">
            <a:lnSpc>
              <a:spcPct val="100000"/>
            </a:lnSpc>
            <a:spcBef>
              <a:spcPct val="0"/>
            </a:spcBef>
            <a:spcAft>
              <a:spcPct val="35000"/>
            </a:spcAft>
            <a:buNone/>
          </a:pPr>
          <a:r>
            <a:rPr lang="en-US" sz="1600" kern="1200" dirty="0"/>
            <a:t>The cross-resonance gate is an entangling gate for fixed frequency superconducting qubits, which is implemented by applying a microwave drive to a system of two coupled qubits</a:t>
          </a:r>
        </a:p>
      </dsp:txBody>
      <dsp:txXfrm>
        <a:off x="635711" y="5510"/>
        <a:ext cx="5566448" cy="722063"/>
      </dsp:txXfrm>
    </dsp:sp>
    <dsp:sp modelId="{6ED65061-1D27-48B4-A7EC-5D0CFDE7E0ED}">
      <dsp:nvSpPr>
        <dsp:cNvPr id="0" name=""/>
        <dsp:cNvSpPr/>
      </dsp:nvSpPr>
      <dsp:spPr>
        <a:xfrm>
          <a:off x="0" y="908089"/>
          <a:ext cx="6297134" cy="550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D14D13-1456-48E9-8DAF-1DB9D3C29DF2}">
      <dsp:nvSpPr>
        <dsp:cNvPr id="0" name=""/>
        <dsp:cNvSpPr/>
      </dsp:nvSpPr>
      <dsp:spPr>
        <a:xfrm>
          <a:off x="166418" y="1031872"/>
          <a:ext cx="302874" cy="3025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37CF2A-9B2D-48BF-BF4B-7217155A36D5}">
      <dsp:nvSpPr>
        <dsp:cNvPr id="0" name=""/>
        <dsp:cNvSpPr/>
      </dsp:nvSpPr>
      <dsp:spPr>
        <a:xfrm>
          <a:off x="635711" y="908089"/>
          <a:ext cx="5566448"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711200">
            <a:lnSpc>
              <a:spcPct val="100000"/>
            </a:lnSpc>
            <a:spcBef>
              <a:spcPct val="0"/>
            </a:spcBef>
            <a:spcAft>
              <a:spcPct val="35000"/>
            </a:spcAft>
            <a:buNone/>
          </a:pPr>
          <a:r>
            <a:rPr lang="en-IN" sz="1600" kern="1200" dirty="0"/>
            <a:t>The cross-resonance gate was first implemented in 2011</a:t>
          </a:r>
          <a:endParaRPr lang="en-US" sz="1600" kern="1200" dirty="0"/>
        </a:p>
      </dsp:txBody>
      <dsp:txXfrm>
        <a:off x="635711" y="908089"/>
        <a:ext cx="5566448" cy="722063"/>
      </dsp:txXfrm>
    </dsp:sp>
    <dsp:sp modelId="{DAB0D6BD-D8F3-429E-981C-D5ECAD6F5A50}">
      <dsp:nvSpPr>
        <dsp:cNvPr id="0" name=""/>
        <dsp:cNvSpPr/>
      </dsp:nvSpPr>
      <dsp:spPr>
        <a:xfrm>
          <a:off x="0" y="1810668"/>
          <a:ext cx="6297134" cy="550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FD9EF-C109-4D64-A257-16DEEC12B453}">
      <dsp:nvSpPr>
        <dsp:cNvPr id="0" name=""/>
        <dsp:cNvSpPr/>
      </dsp:nvSpPr>
      <dsp:spPr>
        <a:xfrm>
          <a:off x="166418" y="1934451"/>
          <a:ext cx="302874" cy="3025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8A65B6-9EF3-4C98-A7F0-1DF543D0ACFF}">
      <dsp:nvSpPr>
        <dsp:cNvPr id="0" name=""/>
        <dsp:cNvSpPr/>
      </dsp:nvSpPr>
      <dsp:spPr>
        <a:xfrm>
          <a:off x="635711" y="1810668"/>
          <a:ext cx="5566448"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711200">
            <a:lnSpc>
              <a:spcPct val="100000"/>
            </a:lnSpc>
            <a:spcBef>
              <a:spcPct val="0"/>
            </a:spcBef>
            <a:spcAft>
              <a:spcPct val="35000"/>
            </a:spcAft>
            <a:buNone/>
          </a:pPr>
          <a:r>
            <a:rPr lang="en-US" sz="1600" kern="1200" dirty="0"/>
            <a:t>CNOT </a:t>
          </a:r>
          <a:r>
            <a:rPr lang="en-US" sz="1600" kern="1200" dirty="0" err="1"/>
            <a:t>gate,so</a:t>
          </a:r>
          <a:r>
            <a:rPr lang="en-US" sz="1600" kern="1200" dirty="0"/>
            <a:t>-called two-qubit entangling </a:t>
          </a:r>
          <a:r>
            <a:rPr lang="en-US" sz="1600" kern="1200" dirty="0" err="1"/>
            <a:t>gate,is</a:t>
          </a:r>
          <a:r>
            <a:rPr lang="en-US" sz="1600" kern="1200" dirty="0"/>
            <a:t> used here </a:t>
          </a:r>
        </a:p>
      </dsp:txBody>
      <dsp:txXfrm>
        <a:off x="635711" y="1810668"/>
        <a:ext cx="5566448" cy="722063"/>
      </dsp:txXfrm>
    </dsp:sp>
    <dsp:sp modelId="{31C30BF0-C04C-4B33-B2E9-98FB91FFADBF}">
      <dsp:nvSpPr>
        <dsp:cNvPr id="0" name=""/>
        <dsp:cNvSpPr/>
      </dsp:nvSpPr>
      <dsp:spPr>
        <a:xfrm>
          <a:off x="0" y="2713247"/>
          <a:ext cx="6297134" cy="550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80DEC-F1E7-4B6C-AD39-01C28409E0FA}">
      <dsp:nvSpPr>
        <dsp:cNvPr id="0" name=""/>
        <dsp:cNvSpPr/>
      </dsp:nvSpPr>
      <dsp:spPr>
        <a:xfrm>
          <a:off x="166418" y="2837030"/>
          <a:ext cx="302874" cy="3025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D6B474-B11C-47C8-8C6B-0F95CE83F118}">
      <dsp:nvSpPr>
        <dsp:cNvPr id="0" name=""/>
        <dsp:cNvSpPr/>
      </dsp:nvSpPr>
      <dsp:spPr>
        <a:xfrm>
          <a:off x="635711" y="2713247"/>
          <a:ext cx="5566448"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711200">
            <a:lnSpc>
              <a:spcPct val="100000"/>
            </a:lnSpc>
            <a:spcBef>
              <a:spcPct val="0"/>
            </a:spcBef>
            <a:spcAft>
              <a:spcPct val="35000"/>
            </a:spcAft>
            <a:buNone/>
          </a:pPr>
          <a:r>
            <a:rPr lang="en-US" sz="1600" kern="1200" dirty="0"/>
            <a:t>Typical pulse duration : 200-500ns </a:t>
          </a:r>
        </a:p>
      </dsp:txBody>
      <dsp:txXfrm>
        <a:off x="635711" y="2713247"/>
        <a:ext cx="5566448" cy="722063"/>
      </dsp:txXfrm>
    </dsp:sp>
    <dsp:sp modelId="{84EFA899-FC38-4A48-816F-0747A22FD447}">
      <dsp:nvSpPr>
        <dsp:cNvPr id="0" name=""/>
        <dsp:cNvSpPr/>
      </dsp:nvSpPr>
      <dsp:spPr>
        <a:xfrm>
          <a:off x="0" y="3615826"/>
          <a:ext cx="6297134" cy="5501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E925C-0992-41E2-A4A4-26D48ED0C7E7}">
      <dsp:nvSpPr>
        <dsp:cNvPr id="0" name=""/>
        <dsp:cNvSpPr/>
      </dsp:nvSpPr>
      <dsp:spPr>
        <a:xfrm>
          <a:off x="166418" y="3739609"/>
          <a:ext cx="302874" cy="3025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5D8D9D-0FD2-45F8-AC92-BE5BBE8242AF}">
      <dsp:nvSpPr>
        <dsp:cNvPr id="0" name=""/>
        <dsp:cNvSpPr/>
      </dsp:nvSpPr>
      <dsp:spPr>
        <a:xfrm>
          <a:off x="635711" y="3615826"/>
          <a:ext cx="5566448" cy="72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418" tIns="76418" rIns="76418" bIns="76418" numCol="1" spcCol="1270" anchor="ctr" anchorCtr="0">
          <a:noAutofit/>
        </a:bodyPr>
        <a:lstStyle/>
        <a:p>
          <a:pPr marL="0" lvl="0" indent="0" algn="l" defTabSz="711200">
            <a:lnSpc>
              <a:spcPct val="100000"/>
            </a:lnSpc>
            <a:spcBef>
              <a:spcPct val="0"/>
            </a:spcBef>
            <a:spcAft>
              <a:spcPct val="35000"/>
            </a:spcAft>
            <a:buNone/>
          </a:pPr>
          <a:r>
            <a:rPr lang="en-US" sz="1600" kern="1200" dirty="0"/>
            <a:t>Typical gate </a:t>
          </a:r>
          <a:r>
            <a:rPr lang="en-US" sz="1600" kern="1200" dirty="0" err="1"/>
            <a:t>fidilities</a:t>
          </a:r>
          <a:r>
            <a:rPr lang="en-US" sz="1600" kern="1200" dirty="0"/>
            <a:t>: 96-99%</a:t>
          </a:r>
        </a:p>
      </dsp:txBody>
      <dsp:txXfrm>
        <a:off x="635711" y="3615826"/>
        <a:ext cx="5566448" cy="722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4FDCF-5254-48EE-9590-FCFFA0D3D067}">
      <dsp:nvSpPr>
        <dsp:cNvPr id="0" name=""/>
        <dsp:cNvSpPr/>
      </dsp:nvSpPr>
      <dsp:spPr>
        <a:xfrm>
          <a:off x="0" y="0"/>
          <a:ext cx="2009490" cy="5334000"/>
        </a:xfrm>
        <a:prstGeom prst="roundRect">
          <a:avLst>
            <a:gd name="adj" fmla="val 10000"/>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Cryptography</a:t>
          </a:r>
        </a:p>
        <a:p>
          <a:pPr marL="0" lvl="0" indent="0" algn="ctr" defTabSz="711200">
            <a:lnSpc>
              <a:spcPct val="90000"/>
            </a:lnSpc>
            <a:spcBef>
              <a:spcPct val="0"/>
            </a:spcBef>
            <a:spcAft>
              <a:spcPct val="35000"/>
            </a:spcAft>
            <a:buNone/>
          </a:pPr>
          <a:r>
            <a:rPr lang="en-US" sz="1200" kern="1200" dirty="0"/>
            <a:t>Quantum computers have the potential to keep private data safe from snoops and hackers, no matter where it is stored or processed.</a:t>
          </a:r>
          <a:endParaRPr lang="en-IN" sz="1200" kern="1200" dirty="0"/>
        </a:p>
      </dsp:txBody>
      <dsp:txXfrm>
        <a:off x="0" y="2133600"/>
        <a:ext cx="2009490" cy="2133600"/>
      </dsp:txXfrm>
    </dsp:sp>
    <dsp:sp modelId="{99FBDA82-9820-4B35-B8DE-6A628E6D3B8B}">
      <dsp:nvSpPr>
        <dsp:cNvPr id="0" name=""/>
        <dsp:cNvSpPr/>
      </dsp:nvSpPr>
      <dsp:spPr>
        <a:xfrm>
          <a:off x="116633" y="320040"/>
          <a:ext cx="1776222" cy="177622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8E6F7B43-F473-462C-A3AA-D37F13D61B23}">
      <dsp:nvSpPr>
        <dsp:cNvPr id="0" name=""/>
        <dsp:cNvSpPr/>
      </dsp:nvSpPr>
      <dsp:spPr>
        <a:xfrm>
          <a:off x="2069774" y="0"/>
          <a:ext cx="2009490" cy="5334000"/>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Medicine &amp; Materials</a:t>
          </a:r>
        </a:p>
        <a:p>
          <a:pPr marL="0" lvl="0" indent="0" algn="ctr" defTabSz="711200">
            <a:lnSpc>
              <a:spcPct val="90000"/>
            </a:lnSpc>
            <a:spcBef>
              <a:spcPct val="0"/>
            </a:spcBef>
            <a:spcAft>
              <a:spcPct val="35000"/>
            </a:spcAft>
            <a:buNone/>
          </a:pPr>
          <a:r>
            <a:rPr lang="en-US" sz="1200" kern="1200" dirty="0"/>
            <a:t>A quantum computer mimics the computing style of nature, allowing it to simulate, understand and improve upon natural things—like molecules, and their interactions.</a:t>
          </a:r>
          <a:endParaRPr lang="en-IN" sz="1200" kern="1200" dirty="0"/>
        </a:p>
      </dsp:txBody>
      <dsp:txXfrm>
        <a:off x="2069774" y="2133600"/>
        <a:ext cx="2009490" cy="2133600"/>
      </dsp:txXfrm>
    </dsp:sp>
    <dsp:sp modelId="{225BF2F3-338D-4A61-BA7A-04726117FEA9}">
      <dsp:nvSpPr>
        <dsp:cNvPr id="0" name=""/>
        <dsp:cNvSpPr/>
      </dsp:nvSpPr>
      <dsp:spPr>
        <a:xfrm>
          <a:off x="2186408" y="320040"/>
          <a:ext cx="1776222" cy="17762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96AD4124-3986-49F0-9623-CE96E8F9C114}">
      <dsp:nvSpPr>
        <dsp:cNvPr id="0" name=""/>
        <dsp:cNvSpPr/>
      </dsp:nvSpPr>
      <dsp:spPr>
        <a:xfrm>
          <a:off x="4139549" y="0"/>
          <a:ext cx="2009490" cy="5334000"/>
        </a:xfrm>
        <a:prstGeom prst="roundRect">
          <a:avLst>
            <a:gd name="adj" fmla="val 10000"/>
          </a:avLst>
        </a:prstGeom>
        <a:gradFill rotWithShape="0">
          <a:gsLst>
            <a:gs pos="0">
              <a:schemeClr val="accent4">
                <a:hueOff val="0"/>
                <a:satOff val="0"/>
                <a:lumOff val="0"/>
                <a:alphaOff val="0"/>
                <a:tint val="96000"/>
                <a:lumMod val="102000"/>
              </a:schemeClr>
            </a:gs>
            <a:gs pos="100000">
              <a:schemeClr val="accent4">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Machine Learning</a:t>
          </a:r>
        </a:p>
        <a:p>
          <a:pPr marL="0" lvl="0" indent="0" algn="ctr" defTabSz="711200">
            <a:lnSpc>
              <a:spcPct val="90000"/>
            </a:lnSpc>
            <a:spcBef>
              <a:spcPct val="0"/>
            </a:spcBef>
            <a:spcAft>
              <a:spcPct val="35000"/>
            </a:spcAft>
            <a:buNone/>
          </a:pPr>
          <a:r>
            <a:rPr lang="en-US" sz="1200" kern="1200" dirty="0"/>
            <a:t>Research indicates that quantum computing could significantly accelerate machine learning and data analysis tasks.</a:t>
          </a:r>
          <a:endParaRPr lang="en-IN" sz="1200" kern="1200" dirty="0"/>
        </a:p>
      </dsp:txBody>
      <dsp:txXfrm>
        <a:off x="4139549" y="2133600"/>
        <a:ext cx="2009490" cy="2133600"/>
      </dsp:txXfrm>
    </dsp:sp>
    <dsp:sp modelId="{28D52A9A-25BE-4C46-9B69-018ABF7C9B86}">
      <dsp:nvSpPr>
        <dsp:cNvPr id="0" name=""/>
        <dsp:cNvSpPr/>
      </dsp:nvSpPr>
      <dsp:spPr>
        <a:xfrm>
          <a:off x="4256183" y="320040"/>
          <a:ext cx="1776222" cy="177622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41000" r="-41000"/>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84915C24-FCE2-4E7A-AD83-113010256A26}">
      <dsp:nvSpPr>
        <dsp:cNvPr id="0" name=""/>
        <dsp:cNvSpPr/>
      </dsp:nvSpPr>
      <dsp:spPr>
        <a:xfrm>
          <a:off x="6209324" y="0"/>
          <a:ext cx="2009490" cy="5334000"/>
        </a:xfrm>
        <a:prstGeom prst="roundRect">
          <a:avLst>
            <a:gd name="adj" fmla="val 10000"/>
          </a:avLst>
        </a:prstGeom>
        <a:gradFill rotWithShape="0">
          <a:gsLst>
            <a:gs pos="0">
              <a:schemeClr val="accent5">
                <a:hueOff val="0"/>
                <a:satOff val="0"/>
                <a:lumOff val="0"/>
                <a:alphaOff val="0"/>
                <a:tint val="96000"/>
                <a:lumMod val="102000"/>
              </a:schemeClr>
            </a:gs>
            <a:gs pos="100000">
              <a:schemeClr val="accent5">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Searching Big Data</a:t>
          </a:r>
        </a:p>
        <a:p>
          <a:pPr marL="0" lvl="0" indent="0" algn="ctr" defTabSz="711200">
            <a:lnSpc>
              <a:spcPct val="90000"/>
            </a:lnSpc>
            <a:spcBef>
              <a:spcPct val="0"/>
            </a:spcBef>
            <a:spcAft>
              <a:spcPct val="35000"/>
            </a:spcAft>
            <a:buNone/>
          </a:pPr>
          <a:r>
            <a:rPr lang="en-US" sz="1200" kern="1200" dirty="0"/>
            <a:t>Quantum computing can search the ever-growing amount of data being created, and locate connections within it, significantly faster than classical computers, that will have tremendous impact across many industries.</a:t>
          </a:r>
          <a:endParaRPr lang="en-IN" sz="1200" kern="1200" dirty="0"/>
        </a:p>
      </dsp:txBody>
      <dsp:txXfrm>
        <a:off x="6209324" y="2133600"/>
        <a:ext cx="2009490" cy="2133600"/>
      </dsp:txXfrm>
    </dsp:sp>
    <dsp:sp modelId="{62B995C5-F39F-4299-A20C-D7177133C20E}">
      <dsp:nvSpPr>
        <dsp:cNvPr id="0" name=""/>
        <dsp:cNvSpPr/>
      </dsp:nvSpPr>
      <dsp:spPr>
        <a:xfrm>
          <a:off x="6325958" y="320040"/>
          <a:ext cx="1776222" cy="177622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813502D0-111A-40EF-8E50-CABC1B1F03DB}">
      <dsp:nvSpPr>
        <dsp:cNvPr id="0" name=""/>
        <dsp:cNvSpPr/>
      </dsp:nvSpPr>
      <dsp:spPr>
        <a:xfrm>
          <a:off x="8279099" y="0"/>
          <a:ext cx="2009490" cy="5334000"/>
        </a:xfrm>
        <a:prstGeom prst="roundRect">
          <a:avLst>
            <a:gd name="adj" fmla="val 10000"/>
          </a:avLst>
        </a:prstGeom>
        <a:gradFill rotWithShape="0">
          <a:gsLst>
            <a:gs pos="0">
              <a:schemeClr val="accent6">
                <a:hueOff val="0"/>
                <a:satOff val="0"/>
                <a:lumOff val="0"/>
                <a:alphaOff val="0"/>
                <a:tint val="96000"/>
                <a:lumMod val="102000"/>
              </a:schemeClr>
            </a:gs>
            <a:gs pos="100000">
              <a:schemeClr val="accent6">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IN" sz="1600" b="1" kern="1200" dirty="0"/>
            <a:t>Financial </a:t>
          </a:r>
          <a:r>
            <a:rPr lang="en-IN" sz="1600" b="1" kern="1200" dirty="0" err="1"/>
            <a:t>Modeling</a:t>
          </a:r>
          <a:endParaRPr lang="en-IN" sz="1600" b="1" kern="1200" dirty="0"/>
        </a:p>
        <a:p>
          <a:pPr marL="0" lvl="0" indent="0" algn="ctr" defTabSz="711200">
            <a:lnSpc>
              <a:spcPct val="90000"/>
            </a:lnSpc>
            <a:spcBef>
              <a:spcPct val="0"/>
            </a:spcBef>
            <a:spcAft>
              <a:spcPct val="35000"/>
            </a:spcAft>
            <a:buNone/>
          </a:pPr>
          <a:r>
            <a:rPr lang="en-IN" sz="1400" b="1" kern="1200" dirty="0"/>
            <a:t> </a:t>
          </a:r>
          <a:r>
            <a:rPr lang="en-IN" sz="1400" kern="1200" dirty="0"/>
            <a:t>Detecting market instabilities, Developing trading strategies, Optimizing trading trajectories, </a:t>
          </a:r>
          <a:r>
            <a:rPr lang="en-US" sz="1400" kern="1200" dirty="0"/>
            <a:t>Optimizing asset pricing and hedging, </a:t>
          </a:r>
          <a:r>
            <a:rPr lang="en-IN" sz="1400" kern="1200" dirty="0"/>
            <a:t>Optimizing portfolios, etc</a:t>
          </a:r>
        </a:p>
      </dsp:txBody>
      <dsp:txXfrm>
        <a:off x="8279099" y="2133600"/>
        <a:ext cx="2009490" cy="2133600"/>
      </dsp:txXfrm>
    </dsp:sp>
    <dsp:sp modelId="{D3942353-41E5-462B-A6A5-2BB8F35683E3}">
      <dsp:nvSpPr>
        <dsp:cNvPr id="0" name=""/>
        <dsp:cNvSpPr/>
      </dsp:nvSpPr>
      <dsp:spPr>
        <a:xfrm>
          <a:off x="8395733" y="320040"/>
          <a:ext cx="1776222" cy="177622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30000" r="-30000"/>
          </a:stretch>
        </a:blip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1">
          <a:scrgbClr r="0" g="0" b="0"/>
        </a:fillRef>
        <a:effectRef idx="3">
          <a:scrgbClr r="0" g="0" b="0"/>
        </a:effectRef>
        <a:fontRef idx="minor"/>
      </dsp:style>
    </dsp:sp>
    <dsp:sp modelId="{52208FDF-9E7C-4838-8124-83AD2763BAFE}">
      <dsp:nvSpPr>
        <dsp:cNvPr id="0" name=""/>
        <dsp:cNvSpPr/>
      </dsp:nvSpPr>
      <dsp:spPr>
        <a:xfrm>
          <a:off x="411543" y="4267200"/>
          <a:ext cx="9465502" cy="800100"/>
        </a:xfrm>
        <a:prstGeom prst="leftRightArrow">
          <a:avLst/>
        </a:prstGeom>
        <a:gradFill rotWithShape="0">
          <a:gsLst>
            <a:gs pos="0">
              <a:schemeClr val="accent2">
                <a:tint val="40000"/>
                <a:hueOff val="0"/>
                <a:satOff val="0"/>
                <a:lumOff val="0"/>
                <a:alphaOff val="0"/>
                <a:tint val="96000"/>
                <a:lumMod val="102000"/>
              </a:schemeClr>
            </a:gs>
            <a:gs pos="100000">
              <a:schemeClr val="accent2">
                <a:tint val="40000"/>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60791-DAEF-4315-88C0-C2C8DCE0997E}" type="datetimeFigureOut">
              <a:rPr lang="en-IN" smtClean="0"/>
              <a:t>18-09-2020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653A5-1D2C-4416-AAFF-C9FDAC47D8B0}" type="slidenum">
              <a:rPr lang="en-IN" smtClean="0"/>
              <a:t>‹#›</a:t>
            </a:fld>
            <a:endParaRPr lang="en-IN"/>
          </a:p>
        </p:txBody>
      </p:sp>
    </p:spTree>
    <p:extLst>
      <p:ext uri="{BB962C8B-B14F-4D97-AF65-F5344CB8AC3E}">
        <p14:creationId xmlns:p14="http://schemas.microsoft.com/office/powerpoint/2010/main" val="4272935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B57C1F-1BC1-4950-9295-FB98FDC2DFD4}" type="datetime1">
              <a:rPr lang="en-IN" smtClean="0"/>
              <a:t>18-09-2020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1455211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63B532-167F-4D6D-8BEF-08FDADED9095}" type="datetime1">
              <a:rPr lang="en-IN" smtClean="0"/>
              <a:t>18-09-2020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1316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C523E-103B-4EA5-A743-2FDF4E36CCF2}"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1486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A782C5-3103-40D9-AA23-E4DA48E5AB55}"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2917530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92CA1-FE8C-477A-A7ED-70B87BA67069}"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1758040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2044B4-9621-4434-8970-88A7B1D7D4DE}"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96844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B1F9F-E29E-4B7F-BE09-C78F427EA34D}"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1248326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87B594-BFBC-48ED-8DFC-96766772D618}"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36365071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47BD05-6FA3-4A3F-BAD0-1DBAAE9BA140}"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4108885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64DCC4-045C-4365-87C2-7FB61F13CB01}"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3867216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DD1D6D-8319-4CEC-81C9-89860F7B86D8}" type="datetime1">
              <a:rPr lang="en-IN" smtClean="0"/>
              <a:t>18-09-2020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2864579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FEE2F8-DE2A-4BA3-9712-9FB64AC16232}" type="datetime1">
              <a:rPr lang="en-IN" smtClean="0"/>
              <a:t>18-09-2020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409191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5B22D-D4C6-4D3B-AE29-5FCEC9DFA4B6}" type="datetime1">
              <a:rPr lang="en-IN" smtClean="0"/>
              <a:t>18-09-2020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2660969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AA84AA8-66EF-48A4-B634-BFF2AF94DC29}" type="datetime1">
              <a:rPr lang="en-IN" smtClean="0"/>
              <a:t>18-09-2020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205107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F3B32-8ABC-44D7-A8E7-7C4C590EBFE1}" type="datetime1">
              <a:rPr lang="en-IN" smtClean="0"/>
              <a:t>18-09-2020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283078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0DDED8-90B0-441E-913D-2EB93AFA240E}" type="datetime1">
              <a:rPr lang="en-IN" smtClean="0"/>
              <a:t>18-09-2020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793702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769A67-E183-48D0-A784-1F820B039B0E}" type="datetime1">
              <a:rPr lang="en-IN" smtClean="0"/>
              <a:t>18-09-2020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780A-43D3-4FD6-B62D-2AB0EB7C12A5}" type="slidenum">
              <a:rPr lang="en-IN" smtClean="0"/>
              <a:t>‹#›</a:t>
            </a:fld>
            <a:endParaRPr lang="en-IN"/>
          </a:p>
        </p:txBody>
      </p:sp>
    </p:spTree>
    <p:extLst>
      <p:ext uri="{BB962C8B-B14F-4D97-AF65-F5344CB8AC3E}">
        <p14:creationId xmlns:p14="http://schemas.microsoft.com/office/powerpoint/2010/main" val="797814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2C02B76-35E9-4CF2-BCF2-FBF53619B752}" type="datetime1">
              <a:rPr lang="en-IN" smtClean="0"/>
              <a:t>18-09-2020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35780A-43D3-4FD6-B62D-2AB0EB7C12A5}" type="slidenum">
              <a:rPr lang="en-IN" smtClean="0"/>
              <a:t>‹#›</a:t>
            </a:fld>
            <a:endParaRPr lang="en-IN"/>
          </a:p>
        </p:txBody>
      </p:sp>
    </p:spTree>
    <p:extLst>
      <p:ext uri="{BB962C8B-B14F-4D97-AF65-F5344CB8AC3E}">
        <p14:creationId xmlns:p14="http://schemas.microsoft.com/office/powerpoint/2010/main" val="362166650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lectronics-lab.com/google-bristlecone-race-quantum-supremacy/"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8.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www.flickr.com/photos/ibm_research_zurich/40645911011" TargetMode="Externa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comb&#10;&#10;Description automatically generated">
            <a:extLst>
              <a:ext uri="{FF2B5EF4-FFF2-40B4-BE49-F238E27FC236}">
                <a16:creationId xmlns:a16="http://schemas.microsoft.com/office/drawing/2014/main" id="{AB0A2E68-F136-443C-B49B-B876243C3C6C}"/>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p:cNvSpPr>
            <a:spLocks noGrp="1"/>
          </p:cNvSpPr>
          <p:nvPr>
            <p:ph type="ctrTitle"/>
          </p:nvPr>
        </p:nvSpPr>
        <p:spPr>
          <a:xfrm>
            <a:off x="1190625" y="1380068"/>
            <a:ext cx="10312398" cy="2616199"/>
          </a:xfrm>
        </p:spPr>
        <p:txBody>
          <a:bodyPr vert="horz" lIns="91440" tIns="45720" rIns="91440" bIns="45720" rtlCol="0">
            <a:normAutofit/>
          </a:bodyPr>
          <a:lstStyle/>
          <a:p>
            <a:r>
              <a:rPr lang="en-US" dirty="0"/>
              <a:t>Superconducting Quantum Processor </a:t>
            </a:r>
          </a:p>
        </p:txBody>
      </p:sp>
      <p:sp>
        <p:nvSpPr>
          <p:cNvPr id="3" name="Subtitle 2"/>
          <p:cNvSpPr>
            <a:spLocks noGrp="1"/>
          </p:cNvSpPr>
          <p:nvPr>
            <p:ph type="subTitle" idx="1"/>
          </p:nvPr>
        </p:nvSpPr>
        <p:spPr>
          <a:xfrm>
            <a:off x="4515377" y="3996267"/>
            <a:ext cx="6987645" cy="1388534"/>
          </a:xfrm>
        </p:spPr>
        <p:txBody>
          <a:bodyPr vert="horz" lIns="91440" tIns="45720" rIns="91440" bIns="45720" rtlCol="0">
            <a:normAutofit fontScale="92500" lnSpcReduction="20000"/>
          </a:bodyPr>
          <a:lstStyle/>
          <a:p>
            <a:pPr>
              <a:lnSpc>
                <a:spcPct val="90000"/>
              </a:lnSpc>
            </a:pPr>
            <a:r>
              <a:rPr lang="en-US" dirty="0"/>
              <a:t>	</a:t>
            </a:r>
          </a:p>
          <a:p>
            <a:pPr>
              <a:lnSpc>
                <a:spcPct val="90000"/>
              </a:lnSpc>
            </a:pPr>
            <a:r>
              <a:rPr lang="en-US" dirty="0"/>
              <a:t>Antony S </a:t>
            </a:r>
            <a:r>
              <a:rPr lang="en-US" dirty="0" err="1"/>
              <a:t>Chirayil</a:t>
            </a:r>
            <a:endParaRPr lang="en-US" dirty="0"/>
          </a:p>
          <a:p>
            <a:pPr>
              <a:lnSpc>
                <a:spcPct val="90000"/>
              </a:lnSpc>
            </a:pPr>
            <a:r>
              <a:rPr lang="en-US" dirty="0"/>
              <a:t>MBT17CS023</a:t>
            </a:r>
          </a:p>
          <a:p>
            <a:pPr>
              <a:lnSpc>
                <a:spcPct val="90000"/>
              </a:lnSpc>
            </a:pPr>
            <a:r>
              <a:rPr lang="en-US" dirty="0"/>
              <a:t>Guided by: Praveen G L </a:t>
            </a:r>
          </a:p>
          <a:p>
            <a:pPr>
              <a:lnSpc>
                <a:spcPct val="90000"/>
              </a:lnSpc>
              <a:buFont typeface="Arial"/>
              <a:buChar char="•"/>
            </a:pPr>
            <a:endParaRPr lang="en-US" dirty="0"/>
          </a:p>
        </p:txBody>
      </p:sp>
      <p:sp>
        <p:nvSpPr>
          <p:cNvPr id="4" name="Slide Number Placeholder 3">
            <a:extLst>
              <a:ext uri="{FF2B5EF4-FFF2-40B4-BE49-F238E27FC236}">
                <a16:creationId xmlns:a16="http://schemas.microsoft.com/office/drawing/2014/main" id="{DBCC6633-291E-4725-A83F-25972D06FEC6}"/>
              </a:ext>
            </a:extLst>
          </p:cNvPr>
          <p:cNvSpPr>
            <a:spLocks noGrp="1"/>
          </p:cNvSpPr>
          <p:nvPr>
            <p:ph type="sldNum" sz="quarter" idx="12"/>
          </p:nvPr>
        </p:nvSpPr>
        <p:spPr>
          <a:xfrm>
            <a:off x="150286" y="6152436"/>
            <a:ext cx="872951" cy="466068"/>
          </a:xfrm>
        </p:spPr>
        <p:txBody>
          <a:bodyPr/>
          <a:lstStyle/>
          <a:p>
            <a:fld id="{D335780A-43D3-4FD6-B62D-2AB0EB7C12A5}" type="slidenum">
              <a:rPr lang="en-IN" sz="2000" smtClean="0"/>
              <a:t>1</a:t>
            </a:fld>
            <a:endParaRPr lang="en-IN" sz="2000" dirty="0"/>
          </a:p>
        </p:txBody>
      </p:sp>
    </p:spTree>
    <p:extLst>
      <p:ext uri="{BB962C8B-B14F-4D97-AF65-F5344CB8AC3E}">
        <p14:creationId xmlns:p14="http://schemas.microsoft.com/office/powerpoint/2010/main" val="1346221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334B-E538-4172-BD32-16D34CFE4DEB}"/>
              </a:ext>
            </a:extLst>
          </p:cNvPr>
          <p:cNvSpPr>
            <a:spLocks noGrp="1"/>
          </p:cNvSpPr>
          <p:nvPr>
            <p:ph type="title"/>
          </p:nvPr>
        </p:nvSpPr>
        <p:spPr>
          <a:xfrm>
            <a:off x="1150937" y="152707"/>
            <a:ext cx="5747778" cy="1752599"/>
          </a:xfrm>
        </p:spPr>
        <p:txBody>
          <a:bodyPr>
            <a:normAutofit/>
          </a:bodyPr>
          <a:lstStyle/>
          <a:p>
            <a:r>
              <a:rPr lang="en-US" dirty="0"/>
              <a:t>Transmon qubit</a:t>
            </a:r>
            <a:endParaRPr lang="en-IN" dirty="0"/>
          </a:p>
        </p:txBody>
      </p:sp>
      <p:sp>
        <p:nvSpPr>
          <p:cNvPr id="3" name="Content Placeholder 2">
            <a:extLst>
              <a:ext uri="{FF2B5EF4-FFF2-40B4-BE49-F238E27FC236}">
                <a16:creationId xmlns:a16="http://schemas.microsoft.com/office/drawing/2014/main" id="{836424A5-BA56-4747-98F5-65AF7977F4CF}"/>
              </a:ext>
            </a:extLst>
          </p:cNvPr>
          <p:cNvSpPr>
            <a:spLocks noGrp="1"/>
          </p:cNvSpPr>
          <p:nvPr>
            <p:ph idx="1"/>
          </p:nvPr>
        </p:nvSpPr>
        <p:spPr>
          <a:xfrm>
            <a:off x="1226753" y="1530454"/>
            <a:ext cx="6195127" cy="4552950"/>
          </a:xfrm>
        </p:spPr>
        <p:txBody>
          <a:bodyPr>
            <a:normAutofit/>
          </a:bodyPr>
          <a:lstStyle/>
          <a:p>
            <a:pPr>
              <a:lnSpc>
                <a:spcPct val="90000"/>
              </a:lnSpc>
            </a:pPr>
            <a:r>
              <a:rPr lang="en-US" sz="1800" dirty="0"/>
              <a:t>The Transmon is the superconducting qubit. </a:t>
            </a:r>
          </a:p>
          <a:p>
            <a:pPr>
              <a:lnSpc>
                <a:spcPct val="90000"/>
              </a:lnSpc>
            </a:pPr>
            <a:endParaRPr lang="en-US" sz="1800" dirty="0"/>
          </a:p>
          <a:p>
            <a:pPr>
              <a:lnSpc>
                <a:spcPct val="90000"/>
              </a:lnSpc>
            </a:pPr>
            <a:r>
              <a:rPr lang="en-US" sz="1800" dirty="0"/>
              <a:t>Transmon-type qubit are Transmon,  </a:t>
            </a:r>
            <a:r>
              <a:rPr lang="en-US" sz="1800" dirty="0" err="1"/>
              <a:t>Xmon</a:t>
            </a:r>
            <a:r>
              <a:rPr lang="en-US" sz="1800" dirty="0"/>
              <a:t>, </a:t>
            </a:r>
            <a:r>
              <a:rPr lang="en-US" sz="1800" dirty="0" err="1"/>
              <a:t>Gmon</a:t>
            </a:r>
            <a:r>
              <a:rPr lang="en-US" sz="1800" dirty="0"/>
              <a:t>, 3D Transmon etc., </a:t>
            </a:r>
          </a:p>
          <a:p>
            <a:pPr>
              <a:lnSpc>
                <a:spcPct val="90000"/>
              </a:lnSpc>
            </a:pPr>
            <a:endParaRPr lang="en-US" sz="1800" dirty="0"/>
          </a:p>
          <a:p>
            <a:pPr>
              <a:lnSpc>
                <a:spcPct val="90000"/>
              </a:lnSpc>
            </a:pPr>
            <a:r>
              <a:rPr lang="en-US" sz="1800" dirty="0"/>
              <a:t>The most popular superconducting qubit</a:t>
            </a:r>
          </a:p>
          <a:p>
            <a:pPr>
              <a:lnSpc>
                <a:spcPct val="90000"/>
              </a:lnSpc>
            </a:pPr>
            <a:endParaRPr lang="en-US" sz="1800" dirty="0"/>
          </a:p>
          <a:p>
            <a:pPr>
              <a:lnSpc>
                <a:spcPct val="90000"/>
              </a:lnSpc>
            </a:pPr>
            <a:r>
              <a:rPr lang="en-US" sz="1800" dirty="0"/>
              <a:t>Consists of two islands interconnected by one junction. The inductance is provided by a Josephson junction.</a:t>
            </a:r>
          </a:p>
          <a:p>
            <a:pPr>
              <a:lnSpc>
                <a:spcPct val="90000"/>
              </a:lnSpc>
            </a:pPr>
            <a:endParaRPr lang="en-US" sz="1600" dirty="0"/>
          </a:p>
          <a:p>
            <a:pPr marL="0" indent="0">
              <a:lnSpc>
                <a:spcPct val="90000"/>
              </a:lnSpc>
              <a:buNone/>
            </a:pPr>
            <a:r>
              <a:rPr lang="en-US" sz="1600" dirty="0"/>
              <a:t>.</a:t>
            </a:r>
            <a:endParaRPr lang="en-IN" sz="1600" dirty="0"/>
          </a:p>
        </p:txBody>
      </p:sp>
      <p:pic>
        <p:nvPicPr>
          <p:cNvPr id="5" name="Picture 4" descr="A close up of a device&#10;&#10;Description automatically generated">
            <a:extLst>
              <a:ext uri="{FF2B5EF4-FFF2-40B4-BE49-F238E27FC236}">
                <a16:creationId xmlns:a16="http://schemas.microsoft.com/office/drawing/2014/main" id="{9AB7B58F-AC60-4E0A-B9CB-AF4230A9A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943" y="774596"/>
            <a:ext cx="3950079" cy="226142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descr="A close up of a device&#10;&#10;Description automatically generated">
            <a:extLst>
              <a:ext uri="{FF2B5EF4-FFF2-40B4-BE49-F238E27FC236}">
                <a16:creationId xmlns:a16="http://schemas.microsoft.com/office/drawing/2014/main" id="{4C75BB7B-294B-43D3-A24E-1697C0C3B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943" y="3595562"/>
            <a:ext cx="3950079" cy="211329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4" name="Slide Number Placeholder 3">
            <a:extLst>
              <a:ext uri="{FF2B5EF4-FFF2-40B4-BE49-F238E27FC236}">
                <a16:creationId xmlns:a16="http://schemas.microsoft.com/office/drawing/2014/main" id="{08000E3A-611A-4771-9A89-22E6D9B44573}"/>
              </a:ext>
            </a:extLst>
          </p:cNvPr>
          <p:cNvSpPr>
            <a:spLocks noGrp="1"/>
          </p:cNvSpPr>
          <p:nvPr>
            <p:ph type="sldNum" sz="quarter" idx="12"/>
          </p:nvPr>
        </p:nvSpPr>
        <p:spPr>
          <a:xfrm>
            <a:off x="0" y="6296932"/>
            <a:ext cx="551167" cy="365125"/>
          </a:xfrm>
        </p:spPr>
        <p:txBody>
          <a:bodyPr/>
          <a:lstStyle/>
          <a:p>
            <a:fld id="{D335780A-43D3-4FD6-B62D-2AB0EB7C12A5}" type="slidenum">
              <a:rPr lang="en-IN" sz="1600" smtClean="0"/>
              <a:t>10</a:t>
            </a:fld>
            <a:endParaRPr lang="en-IN" sz="1600" dirty="0"/>
          </a:p>
        </p:txBody>
      </p:sp>
    </p:spTree>
    <p:extLst>
      <p:ext uri="{BB962C8B-B14F-4D97-AF65-F5344CB8AC3E}">
        <p14:creationId xmlns:p14="http://schemas.microsoft.com/office/powerpoint/2010/main" val="6571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4045-99B0-4562-BAF9-DD2BE0280998}"/>
              </a:ext>
            </a:extLst>
          </p:cNvPr>
          <p:cNvSpPr>
            <a:spLocks noGrp="1"/>
          </p:cNvSpPr>
          <p:nvPr>
            <p:ph type="title"/>
          </p:nvPr>
        </p:nvSpPr>
        <p:spPr>
          <a:xfrm>
            <a:off x="1484311" y="522749"/>
            <a:ext cx="3668714" cy="1477502"/>
          </a:xfrm>
        </p:spPr>
        <p:txBody>
          <a:bodyPr vert="horz" lIns="91440" tIns="45720" rIns="91440" bIns="45720" rtlCol="0">
            <a:normAutofit/>
          </a:bodyPr>
          <a:lstStyle/>
          <a:p>
            <a:r>
              <a:rPr lang="en-US" dirty="0"/>
              <a:t>Qubit’s lifetime</a:t>
            </a:r>
          </a:p>
        </p:txBody>
      </p:sp>
      <p:sp>
        <p:nvSpPr>
          <p:cNvPr id="26" name="Content Placeholder 19">
            <a:extLst>
              <a:ext uri="{FF2B5EF4-FFF2-40B4-BE49-F238E27FC236}">
                <a16:creationId xmlns:a16="http://schemas.microsoft.com/office/drawing/2014/main" id="{C4EFF227-7BF0-4909-B7E1-8D245142C9BF}"/>
              </a:ext>
            </a:extLst>
          </p:cNvPr>
          <p:cNvSpPr>
            <a:spLocks noGrp="1"/>
          </p:cNvSpPr>
          <p:nvPr>
            <p:ph idx="1"/>
          </p:nvPr>
        </p:nvSpPr>
        <p:spPr>
          <a:xfrm>
            <a:off x="1149091" y="2148396"/>
            <a:ext cx="3928935" cy="3151737"/>
          </a:xfrm>
        </p:spPr>
        <p:txBody>
          <a:bodyPr anchor="t">
            <a:normAutofit/>
          </a:bodyPr>
          <a:lstStyle/>
          <a:p>
            <a:pPr marL="0" indent="0">
              <a:buNone/>
            </a:pPr>
            <a:r>
              <a:rPr lang="en-US" sz="1600" dirty="0"/>
              <a:t>By improving the structure and parameters of the superconducting qubits, as well as the preparation techniques and materials, the lifetime of the superconducting qubits has been greatly enhanced.</a:t>
            </a:r>
          </a:p>
          <a:p>
            <a:pPr marL="0" indent="0">
              <a:buNone/>
            </a:pPr>
            <a:endParaRPr lang="en-US" sz="1600" dirty="0"/>
          </a:p>
          <a:p>
            <a:pPr marL="0" indent="0">
              <a:buNone/>
            </a:pPr>
            <a:r>
              <a:rPr lang="en-US" sz="1600" dirty="0"/>
              <a:t> TABLE I summarizes the development in the lifetime of qubits over the past decade.</a:t>
            </a:r>
          </a:p>
        </p:txBody>
      </p:sp>
      <p:pic>
        <p:nvPicPr>
          <p:cNvPr id="13" name="Picture 12" descr="A screenshot of a cell phone&#10;&#10;Description automatically generated">
            <a:extLst>
              <a:ext uri="{FF2B5EF4-FFF2-40B4-BE49-F238E27FC236}">
                <a16:creationId xmlns:a16="http://schemas.microsoft.com/office/drawing/2014/main" id="{DA1F36E3-0898-4348-A66D-846B9305B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2033" y="1191803"/>
            <a:ext cx="6240990" cy="40410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Slide Number Placeholder 2">
            <a:extLst>
              <a:ext uri="{FF2B5EF4-FFF2-40B4-BE49-F238E27FC236}">
                <a16:creationId xmlns:a16="http://schemas.microsoft.com/office/drawing/2014/main" id="{16A8F9CC-A085-41C9-B944-50568C3374FD}"/>
              </a:ext>
            </a:extLst>
          </p:cNvPr>
          <p:cNvSpPr>
            <a:spLocks noGrp="1"/>
          </p:cNvSpPr>
          <p:nvPr>
            <p:ph type="sldNum" sz="quarter" idx="12"/>
          </p:nvPr>
        </p:nvSpPr>
        <p:spPr>
          <a:xfrm>
            <a:off x="0" y="6291674"/>
            <a:ext cx="551167" cy="365125"/>
          </a:xfrm>
        </p:spPr>
        <p:txBody>
          <a:bodyPr/>
          <a:lstStyle/>
          <a:p>
            <a:fld id="{D335780A-43D3-4FD6-B62D-2AB0EB7C12A5}" type="slidenum">
              <a:rPr lang="en-IN" sz="1400" smtClean="0"/>
              <a:t>11</a:t>
            </a:fld>
            <a:endParaRPr lang="en-IN" sz="1400" dirty="0"/>
          </a:p>
        </p:txBody>
      </p:sp>
    </p:spTree>
    <p:extLst>
      <p:ext uri="{BB962C8B-B14F-4D97-AF65-F5344CB8AC3E}">
        <p14:creationId xmlns:p14="http://schemas.microsoft.com/office/powerpoint/2010/main" val="190030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F6DE-ECC5-4487-89EC-B93B0DD0F8BE}"/>
              </a:ext>
            </a:extLst>
          </p:cNvPr>
          <p:cNvSpPr>
            <a:spLocks noGrp="1"/>
          </p:cNvSpPr>
          <p:nvPr>
            <p:ph type="title"/>
          </p:nvPr>
        </p:nvSpPr>
        <p:spPr>
          <a:xfrm>
            <a:off x="1149758" y="-29111"/>
            <a:ext cx="9784942" cy="1752599"/>
          </a:xfrm>
        </p:spPr>
        <p:txBody>
          <a:bodyPr vert="horz" lIns="91440" tIns="45720" rIns="91440" bIns="45720" rtlCol="0">
            <a:normAutofit/>
          </a:bodyPr>
          <a:lstStyle/>
          <a:p>
            <a:pPr>
              <a:lnSpc>
                <a:spcPct val="90000"/>
              </a:lnSpc>
            </a:pPr>
            <a:r>
              <a:rPr lang="en-US" kern="1200" dirty="0">
                <a:latin typeface="+mj-lt"/>
                <a:ea typeface="+mj-ea"/>
                <a:cs typeface="+mj-cs"/>
              </a:rPr>
              <a:t>Qubit  Control using Quantum Logic </a:t>
            </a:r>
            <a:r>
              <a:rPr lang="en-US" dirty="0"/>
              <a:t>G</a:t>
            </a:r>
            <a:r>
              <a:rPr lang="en-US" kern="1200" dirty="0">
                <a:latin typeface="+mj-lt"/>
                <a:ea typeface="+mj-ea"/>
                <a:cs typeface="+mj-cs"/>
              </a:rPr>
              <a:t>ates</a:t>
            </a:r>
            <a:br>
              <a:rPr lang="en-US" b="1" kern="1200" dirty="0">
                <a:latin typeface="+mj-lt"/>
                <a:ea typeface="+mj-ea"/>
                <a:cs typeface="+mj-cs"/>
              </a:rPr>
            </a:br>
            <a:endParaRPr lang="en-US" kern="1200" dirty="0">
              <a:latin typeface="+mj-lt"/>
              <a:ea typeface="+mj-ea"/>
              <a:cs typeface="+mj-cs"/>
            </a:endParaRPr>
          </a:p>
        </p:txBody>
      </p:sp>
      <p:pic>
        <p:nvPicPr>
          <p:cNvPr id="22" name="Graphic 21">
            <a:extLst>
              <a:ext uri="{FF2B5EF4-FFF2-40B4-BE49-F238E27FC236}">
                <a16:creationId xmlns:a16="http://schemas.microsoft.com/office/drawing/2014/main" id="{A34BEA32-690F-4AC8-9DEB-55C06B66C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6801" y="3367405"/>
            <a:ext cx="2298404" cy="51540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24" name="Graphic 23">
            <a:extLst>
              <a:ext uri="{FF2B5EF4-FFF2-40B4-BE49-F238E27FC236}">
                <a16:creationId xmlns:a16="http://schemas.microsoft.com/office/drawing/2014/main" id="{2C6433CA-221B-452C-BADA-D263BED7DE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6727" y="5693764"/>
            <a:ext cx="3982088" cy="76973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6" name="Text Placeholder 5">
            <a:extLst>
              <a:ext uri="{FF2B5EF4-FFF2-40B4-BE49-F238E27FC236}">
                <a16:creationId xmlns:a16="http://schemas.microsoft.com/office/drawing/2014/main" id="{6D9DBFB7-3C3C-4661-B727-325DBB49477D}"/>
              </a:ext>
            </a:extLst>
          </p:cNvPr>
          <p:cNvSpPr>
            <a:spLocks noGrp="1"/>
          </p:cNvSpPr>
          <p:nvPr>
            <p:ph idx="1"/>
          </p:nvPr>
        </p:nvSpPr>
        <p:spPr>
          <a:xfrm>
            <a:off x="1261101" y="847188"/>
            <a:ext cx="6892299" cy="5555835"/>
          </a:xfrm>
        </p:spPr>
        <p:txBody>
          <a:bodyPr vert="horz" lIns="91440" tIns="45720" rIns="91440" bIns="45720" rtlCol="0">
            <a:normAutofit/>
          </a:bodyPr>
          <a:lstStyle/>
          <a:p>
            <a:pPr>
              <a:lnSpc>
                <a:spcPct val="90000"/>
              </a:lnSpc>
            </a:pPr>
            <a:r>
              <a:rPr lang="en-US" sz="1600" dirty="0"/>
              <a:t>Quantum logic gates are represented by unitary matrices. </a:t>
            </a:r>
          </a:p>
          <a:p>
            <a:pPr>
              <a:lnSpc>
                <a:spcPct val="90000"/>
              </a:lnSpc>
            </a:pPr>
            <a:endParaRPr lang="en-US" sz="1600" dirty="0"/>
          </a:p>
          <a:p>
            <a:pPr>
              <a:lnSpc>
                <a:spcPct val="90000"/>
              </a:lnSpc>
            </a:pPr>
            <a:r>
              <a:rPr lang="en-IN" sz="1600" dirty="0"/>
              <a:t>Quantum Gates are reversible</a:t>
            </a:r>
          </a:p>
          <a:p>
            <a:pPr>
              <a:lnSpc>
                <a:spcPct val="90000"/>
              </a:lnSpc>
            </a:pPr>
            <a:endParaRPr lang="en-US" sz="1600" dirty="0"/>
          </a:p>
          <a:p>
            <a:pPr>
              <a:lnSpc>
                <a:spcPct val="90000"/>
              </a:lnSpc>
            </a:pPr>
            <a:r>
              <a:rPr lang="en-US" sz="1600" dirty="0"/>
              <a:t>Quantum states are typically represented by "kets", from a mathematical notation known as bra-ket.</a:t>
            </a:r>
          </a:p>
          <a:p>
            <a:pPr>
              <a:lnSpc>
                <a:spcPct val="90000"/>
              </a:lnSpc>
            </a:pPr>
            <a:endParaRPr lang="en-US" sz="1600" dirty="0"/>
          </a:p>
          <a:p>
            <a:pPr>
              <a:lnSpc>
                <a:spcPct val="90000"/>
              </a:lnSpc>
            </a:pPr>
            <a:r>
              <a:rPr lang="en-US" sz="1600" dirty="0"/>
              <a:t>The vector representation of a single qubit is:</a:t>
            </a:r>
          </a:p>
          <a:p>
            <a:pPr>
              <a:lnSpc>
                <a:spcPct val="90000"/>
              </a:lnSpc>
            </a:pPr>
            <a:endParaRPr lang="en-US" sz="1600" dirty="0"/>
          </a:p>
          <a:p>
            <a:pPr>
              <a:lnSpc>
                <a:spcPct val="90000"/>
              </a:lnSpc>
            </a:pPr>
            <a:endParaRPr lang="en-US" sz="1600" dirty="0"/>
          </a:p>
          <a:p>
            <a:pPr>
              <a:lnSpc>
                <a:spcPct val="90000"/>
              </a:lnSpc>
            </a:pPr>
            <a:r>
              <a:rPr lang="en-US" sz="1600" dirty="0"/>
              <a:t>The value zero is represented by the ket | 0 ⟩ = [ 1    0 ] and the value one is represented by the ket | 1 ⟩ = [ 0   1 ]</a:t>
            </a:r>
          </a:p>
          <a:p>
            <a:pPr>
              <a:lnSpc>
                <a:spcPct val="90000"/>
              </a:lnSpc>
            </a:pPr>
            <a:endParaRPr lang="en-US" sz="1600" dirty="0"/>
          </a:p>
          <a:p>
            <a:pPr>
              <a:lnSpc>
                <a:spcPct val="90000"/>
              </a:lnSpc>
            </a:pPr>
            <a:r>
              <a:rPr lang="en-US" sz="1600" dirty="0"/>
              <a:t>The vector representation of two qubits is:</a:t>
            </a:r>
          </a:p>
          <a:p>
            <a:pPr>
              <a:lnSpc>
                <a:spcPct val="90000"/>
              </a:lnSpc>
            </a:pPr>
            <a:endParaRPr lang="en-US" sz="800" dirty="0"/>
          </a:p>
          <a:p>
            <a:pPr marL="0" indent="0">
              <a:lnSpc>
                <a:spcPct val="90000"/>
              </a:lnSpc>
              <a:buNone/>
            </a:pPr>
            <a:r>
              <a:rPr lang="en-US" sz="800" dirty="0"/>
              <a:t>    </a:t>
            </a:r>
          </a:p>
        </p:txBody>
      </p:sp>
      <p:pic>
        <p:nvPicPr>
          <p:cNvPr id="17" name="Content Placeholder 19" descr="A screenshot of a cell phone&#10;&#10;Description automatically generated">
            <a:extLst>
              <a:ext uri="{FF2B5EF4-FFF2-40B4-BE49-F238E27FC236}">
                <a16:creationId xmlns:a16="http://schemas.microsoft.com/office/drawing/2014/main" id="{4EEFA259-424E-49AD-97FF-E5403EED2E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4230" y="1247653"/>
            <a:ext cx="3621517" cy="4446111"/>
          </a:xfrm>
          <a:prstGeom prst="rect">
            <a:avLst/>
          </a:prstGeom>
          <a:effectLst/>
        </p:spPr>
      </p:pic>
      <p:sp>
        <p:nvSpPr>
          <p:cNvPr id="3" name="Slide Number Placeholder 2">
            <a:extLst>
              <a:ext uri="{FF2B5EF4-FFF2-40B4-BE49-F238E27FC236}">
                <a16:creationId xmlns:a16="http://schemas.microsoft.com/office/drawing/2014/main" id="{7DC43C46-3F13-4E3E-82B6-42F5008C482B}"/>
              </a:ext>
            </a:extLst>
          </p:cNvPr>
          <p:cNvSpPr>
            <a:spLocks noGrp="1"/>
          </p:cNvSpPr>
          <p:nvPr>
            <p:ph type="sldNum" sz="quarter" idx="12"/>
          </p:nvPr>
        </p:nvSpPr>
        <p:spPr>
          <a:xfrm>
            <a:off x="174171" y="6463497"/>
            <a:ext cx="426969" cy="163838"/>
          </a:xfrm>
        </p:spPr>
        <p:txBody>
          <a:bodyPr/>
          <a:lstStyle/>
          <a:p>
            <a:fld id="{D335780A-43D3-4FD6-B62D-2AB0EB7C12A5}" type="slidenum">
              <a:rPr lang="en-IN" sz="1400" smtClean="0"/>
              <a:t>12</a:t>
            </a:fld>
            <a:endParaRPr lang="en-IN" sz="1400" dirty="0"/>
          </a:p>
        </p:txBody>
      </p:sp>
    </p:spTree>
    <p:extLst>
      <p:ext uri="{BB962C8B-B14F-4D97-AF65-F5344CB8AC3E}">
        <p14:creationId xmlns:p14="http://schemas.microsoft.com/office/powerpoint/2010/main" val="793909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AFD8-DF06-4286-9323-57205CD2258D}"/>
              </a:ext>
            </a:extLst>
          </p:cNvPr>
          <p:cNvSpPr>
            <a:spLocks noGrp="1"/>
          </p:cNvSpPr>
          <p:nvPr>
            <p:ph type="title"/>
          </p:nvPr>
        </p:nvSpPr>
        <p:spPr>
          <a:xfrm>
            <a:off x="672088" y="-20314"/>
            <a:ext cx="11592559" cy="782314"/>
          </a:xfrm>
        </p:spPr>
        <p:txBody>
          <a:bodyPr>
            <a:normAutofit/>
          </a:bodyPr>
          <a:lstStyle/>
          <a:p>
            <a:r>
              <a:rPr lang="en-US" sz="3600" dirty="0"/>
              <a:t>Gates For Single qubit, Two qubits and Three Qubits</a:t>
            </a:r>
            <a:endParaRPr lang="en-IN" sz="3600" dirty="0"/>
          </a:p>
        </p:txBody>
      </p:sp>
      <p:sp>
        <p:nvSpPr>
          <p:cNvPr id="3" name="Content Placeholder 2">
            <a:extLst>
              <a:ext uri="{FF2B5EF4-FFF2-40B4-BE49-F238E27FC236}">
                <a16:creationId xmlns:a16="http://schemas.microsoft.com/office/drawing/2014/main" id="{6B829CEB-9A72-407D-922A-DD2B2DB6BE81}"/>
              </a:ext>
            </a:extLst>
          </p:cNvPr>
          <p:cNvSpPr>
            <a:spLocks noGrp="1"/>
          </p:cNvSpPr>
          <p:nvPr>
            <p:ph idx="1"/>
          </p:nvPr>
        </p:nvSpPr>
        <p:spPr>
          <a:xfrm>
            <a:off x="6263149" y="762001"/>
            <a:ext cx="4856146" cy="5695624"/>
          </a:xfrm>
        </p:spPr>
        <p:txBody>
          <a:bodyPr>
            <a:normAutofit fontScale="25000" lnSpcReduction="20000"/>
          </a:bodyPr>
          <a:lstStyle/>
          <a:p>
            <a:pPr algn="r"/>
            <a:endParaRPr lang="en-IN" sz="1600" b="1" dirty="0"/>
          </a:p>
          <a:p>
            <a:pPr algn="r"/>
            <a:endParaRPr lang="en-IN" sz="1600" b="1" dirty="0"/>
          </a:p>
          <a:p>
            <a:pPr algn="r"/>
            <a:endParaRPr lang="en-IN" sz="1600" b="1" dirty="0"/>
          </a:p>
          <a:p>
            <a:pPr algn="r"/>
            <a:endParaRPr lang="en-IN" sz="1600" b="1" dirty="0"/>
          </a:p>
          <a:p>
            <a:pPr marL="0" indent="0" algn="r">
              <a:lnSpc>
                <a:spcPct val="170000"/>
              </a:lnSpc>
              <a:buNone/>
            </a:pPr>
            <a:r>
              <a:rPr lang="en-IN" sz="11200" b="1" u="sng" dirty="0"/>
              <a:t>Two </a:t>
            </a:r>
            <a:r>
              <a:rPr lang="en-IN" sz="9600" b="1" u="sng" dirty="0"/>
              <a:t>Qubit</a:t>
            </a:r>
            <a:r>
              <a:rPr lang="en-IN" sz="11200" b="1" u="sng" dirty="0"/>
              <a:t> Control</a:t>
            </a:r>
            <a:r>
              <a:rPr lang="en-IN" sz="11200" b="1" dirty="0"/>
              <a:t>:</a:t>
            </a:r>
          </a:p>
          <a:p>
            <a:pPr algn="r">
              <a:lnSpc>
                <a:spcPct val="170000"/>
              </a:lnSpc>
            </a:pPr>
            <a:r>
              <a:rPr lang="en-IN" sz="7200" b="1" dirty="0"/>
              <a:t>Swap (SWAP) gate</a:t>
            </a:r>
            <a:endParaRPr lang="en-US" sz="7200" b="1" dirty="0"/>
          </a:p>
          <a:p>
            <a:pPr algn="r"/>
            <a:r>
              <a:rPr lang="en-US" sz="7200" b="1" dirty="0"/>
              <a:t>Controlled gates (CNOT)</a:t>
            </a:r>
          </a:p>
          <a:p>
            <a:pPr algn="r"/>
            <a:r>
              <a:rPr lang="en-IN" sz="7200" b="1" dirty="0"/>
              <a:t>Frequency tuning gates</a:t>
            </a:r>
          </a:p>
          <a:p>
            <a:pPr algn="r"/>
            <a:r>
              <a:rPr lang="en-IN" sz="7200" b="1" dirty="0"/>
              <a:t>Cross-resonance gate</a:t>
            </a:r>
          </a:p>
          <a:p>
            <a:pPr marL="0" indent="0" algn="r">
              <a:buNone/>
            </a:pPr>
            <a:endParaRPr lang="en-US" sz="4800" b="1" dirty="0"/>
          </a:p>
          <a:p>
            <a:pPr marL="0" indent="0" algn="r">
              <a:lnSpc>
                <a:spcPct val="170000"/>
              </a:lnSpc>
              <a:buNone/>
            </a:pPr>
            <a:r>
              <a:rPr lang="en-IN" sz="9600" b="1" u="sng" dirty="0"/>
              <a:t>Three Qubit Control</a:t>
            </a:r>
            <a:r>
              <a:rPr lang="en-IN" sz="9600" b="1" dirty="0"/>
              <a:t>:</a:t>
            </a:r>
          </a:p>
          <a:p>
            <a:pPr algn="r">
              <a:lnSpc>
                <a:spcPct val="170000"/>
              </a:lnSpc>
            </a:pPr>
            <a:r>
              <a:rPr lang="en-IN" sz="7200" b="1" dirty="0"/>
              <a:t>Toffoli (CCNOT) gate</a:t>
            </a:r>
          </a:p>
          <a:p>
            <a:pPr algn="r"/>
            <a:r>
              <a:rPr lang="en-IN" sz="7200" b="1" dirty="0"/>
              <a:t>Fredkin (CSWAP) gate</a:t>
            </a:r>
          </a:p>
          <a:p>
            <a:pPr marL="0" indent="0" algn="r">
              <a:buNone/>
            </a:pPr>
            <a:endParaRPr lang="en-IN" sz="2000" b="1" dirty="0"/>
          </a:p>
          <a:p>
            <a:pPr marL="0" indent="0" algn="r">
              <a:buNone/>
            </a:pPr>
            <a:endParaRPr lang="en-IN" sz="2800" b="1" dirty="0"/>
          </a:p>
          <a:p>
            <a:pPr marL="0" indent="0">
              <a:buNone/>
            </a:pPr>
            <a:endParaRPr lang="en-IN" sz="1600" b="1" dirty="0"/>
          </a:p>
          <a:p>
            <a:pPr marL="0" indent="0">
              <a:buNone/>
            </a:pPr>
            <a:endParaRPr lang="en-IN" b="1" dirty="0"/>
          </a:p>
          <a:p>
            <a:pPr marL="0" indent="0">
              <a:buNone/>
            </a:pPr>
            <a:endParaRPr lang="en-IN" dirty="0"/>
          </a:p>
        </p:txBody>
      </p:sp>
      <p:sp>
        <p:nvSpPr>
          <p:cNvPr id="26" name="Text Placeholder 25">
            <a:extLst>
              <a:ext uri="{FF2B5EF4-FFF2-40B4-BE49-F238E27FC236}">
                <a16:creationId xmlns:a16="http://schemas.microsoft.com/office/drawing/2014/main" id="{5E12E1F3-BCE2-40BC-8077-FB85CC911F2C}"/>
              </a:ext>
            </a:extLst>
          </p:cNvPr>
          <p:cNvSpPr>
            <a:spLocks noGrp="1"/>
          </p:cNvSpPr>
          <p:nvPr>
            <p:ph type="body" sz="half" idx="2"/>
          </p:nvPr>
        </p:nvSpPr>
        <p:spPr>
          <a:xfrm>
            <a:off x="1474839" y="762000"/>
            <a:ext cx="4224921" cy="4251960"/>
          </a:xfrm>
        </p:spPr>
        <p:txBody>
          <a:bodyPr>
            <a:normAutofit/>
          </a:bodyPr>
          <a:lstStyle/>
          <a:p>
            <a:r>
              <a:rPr lang="en-US" sz="2400" b="1" u="sng" dirty="0"/>
              <a:t>Single Qubit Control</a:t>
            </a:r>
            <a:r>
              <a:rPr lang="en-US" sz="2800" b="1" dirty="0"/>
              <a:t>: </a:t>
            </a:r>
          </a:p>
          <a:p>
            <a:pPr algn="l"/>
            <a:r>
              <a:rPr lang="en-US" sz="1800" i="1" dirty="0"/>
              <a:t>In accordance with Bloch sphere:</a:t>
            </a:r>
          </a:p>
          <a:p>
            <a:pPr marL="285750" indent="-285750" algn="l">
              <a:buFont typeface="Arial" panose="020B0604020202020204" pitchFamily="34" charset="0"/>
              <a:buChar char="•"/>
            </a:pPr>
            <a:r>
              <a:rPr lang="en-IN" sz="1800" b="1" dirty="0"/>
              <a:t>Hadamard (H) gate</a:t>
            </a:r>
          </a:p>
          <a:p>
            <a:pPr marL="285750" indent="-285750" algn="l">
              <a:buFont typeface="Arial" panose="020B0604020202020204" pitchFamily="34" charset="0"/>
              <a:buChar char="•"/>
            </a:pPr>
            <a:r>
              <a:rPr lang="en-IN" sz="1800" b="1" dirty="0"/>
              <a:t>Pauli-X , Y, Z gate</a:t>
            </a:r>
          </a:p>
          <a:p>
            <a:pPr marL="285750" indent="-285750" algn="l">
              <a:buFont typeface="Arial" panose="020B0604020202020204" pitchFamily="34" charset="0"/>
              <a:buChar char="•"/>
            </a:pPr>
            <a:r>
              <a:rPr lang="en-IN" sz="1800" b="1" dirty="0"/>
              <a:t>Phase shift gates</a:t>
            </a:r>
            <a:endParaRPr lang="en-IN" dirty="0"/>
          </a:p>
          <a:p>
            <a:endParaRPr lang="en-IN" dirty="0"/>
          </a:p>
        </p:txBody>
      </p:sp>
      <p:pic>
        <p:nvPicPr>
          <p:cNvPr id="25" name="Content Placeholder 24" descr="A picture containing food, light, table&#10;&#10;Description automatically generated">
            <a:extLst>
              <a:ext uri="{FF2B5EF4-FFF2-40B4-BE49-F238E27FC236}">
                <a16:creationId xmlns:a16="http://schemas.microsoft.com/office/drawing/2014/main" id="{E37A6507-6CB1-4C8D-AABA-306691BF647F}"/>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4993481" y="2257425"/>
            <a:ext cx="2205038" cy="2343150"/>
          </a:xfrm>
        </p:spPr>
      </p:pic>
      <p:sp>
        <p:nvSpPr>
          <p:cNvPr id="17" name="AutoShape 11" descr="\pi ">
            <a:extLst>
              <a:ext uri="{FF2B5EF4-FFF2-40B4-BE49-F238E27FC236}">
                <a16:creationId xmlns:a16="http://schemas.microsoft.com/office/drawing/2014/main" id="{5E5685BC-09AB-4281-A19F-F414E882931A}"/>
              </a:ext>
            </a:extLst>
          </p:cNvPr>
          <p:cNvSpPr>
            <a:spLocks noChangeAspect="1" noChangeArrowheads="1"/>
          </p:cNvSpPr>
          <p:nvPr/>
        </p:nvSpPr>
        <p:spPr bwMode="auto">
          <a:xfrm>
            <a:off x="2730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AutoShape 17" descr="{\displaystyle D_{\theta }}">
            <a:extLst>
              <a:ext uri="{FF2B5EF4-FFF2-40B4-BE49-F238E27FC236}">
                <a16:creationId xmlns:a16="http://schemas.microsoft.com/office/drawing/2014/main" id="{54BA4A6F-337C-40DF-8C36-14607B669824}"/>
              </a:ext>
            </a:extLst>
          </p:cNvPr>
          <p:cNvSpPr>
            <a:spLocks noChangeAspect="1" noChangeArrowheads="1"/>
          </p:cNvSpPr>
          <p:nvPr/>
        </p:nvSpPr>
        <p:spPr bwMode="auto">
          <a:xfrm>
            <a:off x="5842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Rectangle 31">
            <a:extLst>
              <a:ext uri="{FF2B5EF4-FFF2-40B4-BE49-F238E27FC236}">
                <a16:creationId xmlns:a16="http://schemas.microsoft.com/office/drawing/2014/main" id="{2FA0AC25-A559-4245-AA1D-21ACCF03577E}"/>
              </a:ext>
            </a:extLst>
          </p:cNvPr>
          <p:cNvSpPr/>
          <p:nvPr/>
        </p:nvSpPr>
        <p:spPr>
          <a:xfrm>
            <a:off x="1396220" y="4529413"/>
            <a:ext cx="3278720" cy="1846659"/>
          </a:xfrm>
          <a:prstGeom prst="rect">
            <a:avLst/>
          </a:prstGeom>
        </p:spPr>
        <p:txBody>
          <a:bodyPr wrap="square">
            <a:spAutoFit/>
          </a:bodyPr>
          <a:lstStyle/>
          <a:p>
            <a:r>
              <a:rPr lang="en-IN" sz="2400" b="1" u="sng" dirty="0">
                <a:latin typeface="NimbusRomNo9L-Medi"/>
              </a:rPr>
              <a:t>Multiple Qubit Control:</a:t>
            </a:r>
          </a:p>
          <a:p>
            <a:endParaRPr lang="en-IN" dirty="0">
              <a:latin typeface="NimbusRomNo9L-Medi"/>
            </a:endParaRPr>
          </a:p>
          <a:p>
            <a:pPr marL="285750" indent="-285750">
              <a:buFont typeface="Arial" panose="020B0604020202020204" pitchFamily="34" charset="0"/>
              <a:buChar char="•"/>
            </a:pPr>
            <a:r>
              <a:rPr lang="en-IN" b="1" dirty="0">
                <a:latin typeface="NimbusRomNo9L-Medi"/>
              </a:rPr>
              <a:t>Multi-qubit gates</a:t>
            </a:r>
          </a:p>
          <a:p>
            <a:endParaRPr lang="en-IN" dirty="0">
              <a:latin typeface="NimbusRomNo9L-Medi"/>
            </a:endParaRPr>
          </a:p>
          <a:p>
            <a:endParaRPr lang="en-IN" dirty="0">
              <a:latin typeface="NimbusRomNo9L-Medi"/>
            </a:endParaRPr>
          </a:p>
          <a:p>
            <a:endParaRPr lang="en-IN" dirty="0"/>
          </a:p>
        </p:txBody>
      </p:sp>
      <p:sp>
        <p:nvSpPr>
          <p:cNvPr id="4" name="Slide Number Placeholder 3">
            <a:extLst>
              <a:ext uri="{FF2B5EF4-FFF2-40B4-BE49-F238E27FC236}">
                <a16:creationId xmlns:a16="http://schemas.microsoft.com/office/drawing/2014/main" id="{FACDFDB3-6D68-4890-8CB5-49B17811E873}"/>
              </a:ext>
            </a:extLst>
          </p:cNvPr>
          <p:cNvSpPr>
            <a:spLocks noGrp="1"/>
          </p:cNvSpPr>
          <p:nvPr>
            <p:ph type="sldNum" sz="quarter" idx="12"/>
          </p:nvPr>
        </p:nvSpPr>
        <p:spPr>
          <a:xfrm>
            <a:off x="42302" y="6376072"/>
            <a:ext cx="551167" cy="365125"/>
          </a:xfrm>
        </p:spPr>
        <p:txBody>
          <a:bodyPr/>
          <a:lstStyle/>
          <a:p>
            <a:fld id="{D335780A-43D3-4FD6-B62D-2AB0EB7C12A5}" type="slidenum">
              <a:rPr lang="en-IN" sz="1400" smtClean="0"/>
              <a:t>13</a:t>
            </a:fld>
            <a:endParaRPr lang="en-IN" sz="1400" dirty="0"/>
          </a:p>
        </p:txBody>
      </p:sp>
    </p:spTree>
    <p:extLst>
      <p:ext uri="{BB962C8B-B14F-4D97-AF65-F5344CB8AC3E}">
        <p14:creationId xmlns:p14="http://schemas.microsoft.com/office/powerpoint/2010/main" val="1478610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6E58D2-0903-4252-9F25-D02ADF721CE9}"/>
              </a:ext>
            </a:extLst>
          </p:cNvPr>
          <p:cNvSpPr>
            <a:spLocks noGrp="1"/>
          </p:cNvSpPr>
          <p:nvPr>
            <p:ph type="title"/>
          </p:nvPr>
        </p:nvSpPr>
        <p:spPr>
          <a:xfrm>
            <a:off x="1274761" y="0"/>
            <a:ext cx="10018713" cy="1752599"/>
          </a:xfrm>
        </p:spPr>
        <p:txBody>
          <a:bodyPr>
            <a:normAutofit/>
          </a:bodyPr>
          <a:lstStyle/>
          <a:p>
            <a:r>
              <a:rPr lang="en-US" dirty="0"/>
              <a:t>Cross-Resonance Gate </a:t>
            </a:r>
            <a:endParaRPr lang="en-IN" dirty="0"/>
          </a:p>
        </p:txBody>
      </p:sp>
      <p:pic>
        <p:nvPicPr>
          <p:cNvPr id="9" name="Picture 8" descr="A picture containing clock&#10;&#10;Description automatically generated">
            <a:extLst>
              <a:ext uri="{FF2B5EF4-FFF2-40B4-BE49-F238E27FC236}">
                <a16:creationId xmlns:a16="http://schemas.microsoft.com/office/drawing/2014/main" id="{696225B8-5CC6-46FB-9425-CB9868EDF67C}"/>
              </a:ext>
            </a:extLst>
          </p:cNvPr>
          <p:cNvPicPr>
            <a:picLocks noChangeAspect="1"/>
          </p:cNvPicPr>
          <p:nvPr/>
        </p:nvPicPr>
        <p:blipFill rotWithShape="1">
          <a:blip r:embed="rId3">
            <a:extLst>
              <a:ext uri="{28A0092B-C50C-407E-A947-70E740481C1C}">
                <a14:useLocalDpi xmlns:a14="http://schemas.microsoft.com/office/drawing/2010/main" val="0"/>
              </a:ext>
            </a:extLst>
          </a:blip>
          <a:srcRect r="1" b="9547"/>
          <a:stretch/>
        </p:blipFill>
        <p:spPr>
          <a:xfrm>
            <a:off x="1038225" y="1839682"/>
            <a:ext cx="4667250" cy="184649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graphicFrame>
        <p:nvGraphicFramePr>
          <p:cNvPr id="8" name="Content Placeholder 5">
            <a:extLst>
              <a:ext uri="{FF2B5EF4-FFF2-40B4-BE49-F238E27FC236}">
                <a16:creationId xmlns:a16="http://schemas.microsoft.com/office/drawing/2014/main" id="{12F4FAAA-A6AE-4AA2-83F7-BD384F3F422A}"/>
              </a:ext>
            </a:extLst>
          </p:cNvPr>
          <p:cNvGraphicFramePr>
            <a:graphicFrameLocks noGrp="1"/>
          </p:cNvGraphicFramePr>
          <p:nvPr>
            <p:ph idx="1"/>
            <p:extLst>
              <p:ext uri="{D42A27DB-BD31-4B8C-83A1-F6EECF244321}">
                <p14:modId xmlns:p14="http://schemas.microsoft.com/office/powerpoint/2010/main" val="507409515"/>
              </p:ext>
            </p:extLst>
          </p:nvPr>
        </p:nvGraphicFramePr>
        <p:xfrm>
          <a:off x="5705475" y="1447800"/>
          <a:ext cx="6297134" cy="4343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lide Number Placeholder 1">
            <a:extLst>
              <a:ext uri="{FF2B5EF4-FFF2-40B4-BE49-F238E27FC236}">
                <a16:creationId xmlns:a16="http://schemas.microsoft.com/office/drawing/2014/main" id="{5DFAE29B-AA23-4882-BDE6-E6C2180D7A34}"/>
              </a:ext>
            </a:extLst>
          </p:cNvPr>
          <p:cNvSpPr>
            <a:spLocks noGrp="1"/>
          </p:cNvSpPr>
          <p:nvPr>
            <p:ph type="sldNum" sz="quarter" idx="12"/>
          </p:nvPr>
        </p:nvSpPr>
        <p:spPr>
          <a:xfrm>
            <a:off x="0" y="6378760"/>
            <a:ext cx="551167" cy="365125"/>
          </a:xfrm>
        </p:spPr>
        <p:txBody>
          <a:bodyPr/>
          <a:lstStyle/>
          <a:p>
            <a:fld id="{D335780A-43D3-4FD6-B62D-2AB0EB7C12A5}" type="slidenum">
              <a:rPr lang="en-IN" sz="1400" smtClean="0"/>
              <a:t>14</a:t>
            </a:fld>
            <a:endParaRPr lang="en-IN" sz="1400" dirty="0"/>
          </a:p>
        </p:txBody>
      </p:sp>
    </p:spTree>
    <p:extLst>
      <p:ext uri="{BB962C8B-B14F-4D97-AF65-F5344CB8AC3E}">
        <p14:creationId xmlns:p14="http://schemas.microsoft.com/office/powerpoint/2010/main" val="2652355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7A3C-6F6D-418E-BAB1-5963616CD0F5}"/>
              </a:ext>
            </a:extLst>
          </p:cNvPr>
          <p:cNvSpPr>
            <a:spLocks noGrp="1"/>
          </p:cNvSpPr>
          <p:nvPr>
            <p:ph type="title"/>
          </p:nvPr>
        </p:nvSpPr>
        <p:spPr>
          <a:xfrm>
            <a:off x="1398120" y="253720"/>
            <a:ext cx="10018713" cy="1752599"/>
          </a:xfrm>
        </p:spPr>
        <p:txBody>
          <a:bodyPr/>
          <a:lstStyle/>
          <a:p>
            <a:r>
              <a:rPr lang="en-US" dirty="0"/>
              <a:t>Quantum Processing Unit : Basics</a:t>
            </a:r>
            <a:endParaRPr lang="en-IN" dirty="0"/>
          </a:p>
        </p:txBody>
      </p:sp>
      <p:sp>
        <p:nvSpPr>
          <p:cNvPr id="3" name="Rectangle 2">
            <a:extLst>
              <a:ext uri="{FF2B5EF4-FFF2-40B4-BE49-F238E27FC236}">
                <a16:creationId xmlns:a16="http://schemas.microsoft.com/office/drawing/2014/main" id="{850F80EA-D720-4BDB-BB04-234C9DD8F674}"/>
              </a:ext>
            </a:extLst>
          </p:cNvPr>
          <p:cNvSpPr/>
          <p:nvPr/>
        </p:nvSpPr>
        <p:spPr>
          <a:xfrm>
            <a:off x="1779972" y="3650590"/>
            <a:ext cx="1331651" cy="7797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a:p>
            <a:pPr algn="ctr"/>
            <a:r>
              <a:rPr lang="en-US" sz="1800" dirty="0">
                <a:solidFill>
                  <a:schemeClr val="tx1"/>
                </a:solidFill>
              </a:rPr>
              <a:t>| 0 ⟩</a:t>
            </a:r>
          </a:p>
          <a:p>
            <a:pPr algn="ctr"/>
            <a:r>
              <a:rPr lang="en-US" sz="1800" dirty="0">
                <a:solidFill>
                  <a:schemeClr val="tx1"/>
                </a:solidFill>
              </a:rPr>
              <a:t>| 1 ⟩</a:t>
            </a:r>
            <a:endParaRPr lang="en-IN" dirty="0">
              <a:solidFill>
                <a:schemeClr val="tx1"/>
              </a:solidFill>
            </a:endParaRPr>
          </a:p>
          <a:p>
            <a:pPr algn="ctr"/>
            <a:endParaRPr lang="en-IN" dirty="0">
              <a:solidFill>
                <a:schemeClr val="tx1"/>
              </a:solidFill>
            </a:endParaRPr>
          </a:p>
        </p:txBody>
      </p:sp>
      <p:sp>
        <p:nvSpPr>
          <p:cNvPr id="7" name="Rectangle 6">
            <a:extLst>
              <a:ext uri="{FF2B5EF4-FFF2-40B4-BE49-F238E27FC236}">
                <a16:creationId xmlns:a16="http://schemas.microsoft.com/office/drawing/2014/main" id="{B5685171-7480-4BE2-8320-8DA7C54CDBA8}"/>
              </a:ext>
            </a:extLst>
          </p:cNvPr>
          <p:cNvSpPr/>
          <p:nvPr/>
        </p:nvSpPr>
        <p:spPr>
          <a:xfrm>
            <a:off x="3986074" y="3639839"/>
            <a:ext cx="1331651" cy="7797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a:p>
            <a:pPr algn="ctr"/>
            <a:r>
              <a:rPr lang="en-US" sz="1800" dirty="0">
                <a:solidFill>
                  <a:schemeClr val="tx1"/>
                </a:solidFill>
              </a:rPr>
              <a:t>| 0 ⟩</a:t>
            </a:r>
          </a:p>
          <a:p>
            <a:pPr algn="ctr"/>
            <a:r>
              <a:rPr lang="en-US" sz="1800" dirty="0">
                <a:solidFill>
                  <a:schemeClr val="tx1"/>
                </a:solidFill>
              </a:rPr>
              <a:t>| 1 ⟩</a:t>
            </a:r>
            <a:endParaRPr lang="en-IN" dirty="0">
              <a:solidFill>
                <a:schemeClr val="tx1"/>
              </a:solidFill>
            </a:endParaRPr>
          </a:p>
          <a:p>
            <a:pPr algn="ctr"/>
            <a:endParaRPr lang="en-IN" dirty="0">
              <a:solidFill>
                <a:schemeClr val="tx1"/>
              </a:solidFill>
            </a:endParaRPr>
          </a:p>
        </p:txBody>
      </p:sp>
      <p:sp>
        <p:nvSpPr>
          <p:cNvPr id="9" name="Rectangle 8">
            <a:extLst>
              <a:ext uri="{FF2B5EF4-FFF2-40B4-BE49-F238E27FC236}">
                <a16:creationId xmlns:a16="http://schemas.microsoft.com/office/drawing/2014/main" id="{1B185437-D542-4438-AE3C-1D72BE3D8105}"/>
              </a:ext>
            </a:extLst>
          </p:cNvPr>
          <p:cNvSpPr/>
          <p:nvPr/>
        </p:nvSpPr>
        <p:spPr>
          <a:xfrm>
            <a:off x="6205492" y="3639839"/>
            <a:ext cx="1331651" cy="7797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a:p>
            <a:pPr algn="ctr"/>
            <a:r>
              <a:rPr lang="en-US" sz="1800" dirty="0">
                <a:solidFill>
                  <a:schemeClr val="tx1"/>
                </a:solidFill>
              </a:rPr>
              <a:t>| 0 ⟩</a:t>
            </a:r>
          </a:p>
          <a:p>
            <a:pPr algn="ctr"/>
            <a:r>
              <a:rPr lang="en-US" sz="1800" dirty="0">
                <a:solidFill>
                  <a:schemeClr val="tx1"/>
                </a:solidFill>
              </a:rPr>
              <a:t>| 1 ⟩</a:t>
            </a:r>
            <a:endParaRPr lang="en-IN" dirty="0">
              <a:solidFill>
                <a:schemeClr val="tx1"/>
              </a:solidFill>
            </a:endParaRPr>
          </a:p>
          <a:p>
            <a:pPr algn="ctr"/>
            <a:endParaRPr lang="en-IN" dirty="0">
              <a:solidFill>
                <a:schemeClr val="tx1"/>
              </a:solidFill>
            </a:endParaRPr>
          </a:p>
        </p:txBody>
      </p:sp>
      <p:sp>
        <p:nvSpPr>
          <p:cNvPr id="11" name="Rectangle 10">
            <a:extLst>
              <a:ext uri="{FF2B5EF4-FFF2-40B4-BE49-F238E27FC236}">
                <a16:creationId xmlns:a16="http://schemas.microsoft.com/office/drawing/2014/main" id="{7D9D7F8C-E58B-48C7-B66C-7AF6ECB4C895}"/>
              </a:ext>
            </a:extLst>
          </p:cNvPr>
          <p:cNvSpPr/>
          <p:nvPr/>
        </p:nvSpPr>
        <p:spPr>
          <a:xfrm>
            <a:off x="8424910" y="3639839"/>
            <a:ext cx="1331651" cy="7797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a:p>
            <a:pPr algn="ctr"/>
            <a:r>
              <a:rPr lang="en-US" sz="1800" dirty="0">
                <a:solidFill>
                  <a:schemeClr val="tx1"/>
                </a:solidFill>
              </a:rPr>
              <a:t>| 0 ⟩</a:t>
            </a:r>
          </a:p>
          <a:p>
            <a:pPr algn="ctr"/>
            <a:r>
              <a:rPr lang="en-US" sz="1800" dirty="0">
                <a:solidFill>
                  <a:schemeClr val="tx1"/>
                </a:solidFill>
              </a:rPr>
              <a:t>| 1 ⟩</a:t>
            </a:r>
            <a:endParaRPr lang="en-IN" dirty="0">
              <a:solidFill>
                <a:schemeClr val="tx1"/>
              </a:solidFill>
            </a:endParaRPr>
          </a:p>
          <a:p>
            <a:pPr algn="ctr"/>
            <a:endParaRPr lang="en-IN" dirty="0">
              <a:solidFill>
                <a:schemeClr val="tx1"/>
              </a:solidFill>
            </a:endParaRPr>
          </a:p>
        </p:txBody>
      </p:sp>
      <p:sp>
        <p:nvSpPr>
          <p:cNvPr id="12" name="Arrow: Left-Right 11">
            <a:extLst>
              <a:ext uri="{FF2B5EF4-FFF2-40B4-BE49-F238E27FC236}">
                <a16:creationId xmlns:a16="http://schemas.microsoft.com/office/drawing/2014/main" id="{2A01A85D-6D2A-4344-A780-1DC42CAD5FA6}"/>
              </a:ext>
            </a:extLst>
          </p:cNvPr>
          <p:cNvSpPr/>
          <p:nvPr/>
        </p:nvSpPr>
        <p:spPr>
          <a:xfrm>
            <a:off x="3124940" y="3915052"/>
            <a:ext cx="834500" cy="392491"/>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Right 13">
            <a:extLst>
              <a:ext uri="{FF2B5EF4-FFF2-40B4-BE49-F238E27FC236}">
                <a16:creationId xmlns:a16="http://schemas.microsoft.com/office/drawing/2014/main" id="{FB146377-2119-4ACA-8466-D3FB99870D99}"/>
              </a:ext>
            </a:extLst>
          </p:cNvPr>
          <p:cNvSpPr/>
          <p:nvPr/>
        </p:nvSpPr>
        <p:spPr>
          <a:xfrm>
            <a:off x="5344358" y="3899170"/>
            <a:ext cx="834500" cy="392491"/>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Left-Right 15">
            <a:extLst>
              <a:ext uri="{FF2B5EF4-FFF2-40B4-BE49-F238E27FC236}">
                <a16:creationId xmlns:a16="http://schemas.microsoft.com/office/drawing/2014/main" id="{0F6123B4-A086-4091-9C4A-54E7340A2B28}"/>
              </a:ext>
            </a:extLst>
          </p:cNvPr>
          <p:cNvSpPr/>
          <p:nvPr/>
        </p:nvSpPr>
        <p:spPr>
          <a:xfrm>
            <a:off x="7563776" y="3899169"/>
            <a:ext cx="834500" cy="392491"/>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Speedometer Low">
            <a:extLst>
              <a:ext uri="{FF2B5EF4-FFF2-40B4-BE49-F238E27FC236}">
                <a16:creationId xmlns:a16="http://schemas.microsoft.com/office/drawing/2014/main" id="{5ACF6C99-7937-43D2-844C-05705EABE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3332" y="3457852"/>
            <a:ext cx="914400" cy="914400"/>
          </a:xfrm>
          <a:prstGeom prst="rect">
            <a:avLst/>
          </a:prstGeom>
        </p:spPr>
      </p:pic>
      <p:sp>
        <p:nvSpPr>
          <p:cNvPr id="21" name="Arrow: Right 20">
            <a:extLst>
              <a:ext uri="{FF2B5EF4-FFF2-40B4-BE49-F238E27FC236}">
                <a16:creationId xmlns:a16="http://schemas.microsoft.com/office/drawing/2014/main" id="{B9C8EC39-E5A0-4BB5-A032-AB3700466FB3}"/>
              </a:ext>
            </a:extLst>
          </p:cNvPr>
          <p:cNvSpPr/>
          <p:nvPr/>
        </p:nvSpPr>
        <p:spPr>
          <a:xfrm>
            <a:off x="9783195" y="3836278"/>
            <a:ext cx="770137" cy="48576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F9378521-D2FD-4970-9C5D-0E46B927586B}"/>
              </a:ext>
            </a:extLst>
          </p:cNvPr>
          <p:cNvSpPr txBox="1"/>
          <p:nvPr/>
        </p:nvSpPr>
        <p:spPr>
          <a:xfrm>
            <a:off x="10470599" y="3465924"/>
            <a:ext cx="256682" cy="369332"/>
          </a:xfrm>
          <a:prstGeom prst="rect">
            <a:avLst/>
          </a:prstGeom>
          <a:noFill/>
        </p:spPr>
        <p:txBody>
          <a:bodyPr wrap="square" rtlCol="0">
            <a:spAutoFit/>
          </a:bodyPr>
          <a:lstStyle/>
          <a:p>
            <a:r>
              <a:rPr lang="en-US" dirty="0"/>
              <a:t>0</a:t>
            </a:r>
            <a:endParaRPr lang="en-IN" dirty="0"/>
          </a:p>
        </p:txBody>
      </p:sp>
      <p:sp>
        <p:nvSpPr>
          <p:cNvPr id="24" name="TextBox 23">
            <a:extLst>
              <a:ext uri="{FF2B5EF4-FFF2-40B4-BE49-F238E27FC236}">
                <a16:creationId xmlns:a16="http://schemas.microsoft.com/office/drawing/2014/main" id="{D3143C54-97EC-4F2B-9670-1D59348565F9}"/>
              </a:ext>
            </a:extLst>
          </p:cNvPr>
          <p:cNvSpPr txBox="1"/>
          <p:nvPr/>
        </p:nvSpPr>
        <p:spPr>
          <a:xfrm>
            <a:off x="11296888" y="3465924"/>
            <a:ext cx="288862" cy="369332"/>
          </a:xfrm>
          <a:prstGeom prst="rect">
            <a:avLst/>
          </a:prstGeom>
          <a:noFill/>
        </p:spPr>
        <p:txBody>
          <a:bodyPr wrap="none" rtlCol="0">
            <a:spAutoFit/>
          </a:bodyPr>
          <a:lstStyle/>
          <a:p>
            <a:r>
              <a:rPr lang="en-US" dirty="0"/>
              <a:t>1</a:t>
            </a:r>
            <a:endParaRPr lang="en-IN" dirty="0"/>
          </a:p>
        </p:txBody>
      </p:sp>
      <p:sp>
        <p:nvSpPr>
          <p:cNvPr id="31" name="TextBox 30">
            <a:extLst>
              <a:ext uri="{FF2B5EF4-FFF2-40B4-BE49-F238E27FC236}">
                <a16:creationId xmlns:a16="http://schemas.microsoft.com/office/drawing/2014/main" id="{9F34295A-29AC-4D75-8E6B-874E2A325BFF}"/>
              </a:ext>
            </a:extLst>
          </p:cNvPr>
          <p:cNvSpPr txBox="1"/>
          <p:nvPr/>
        </p:nvSpPr>
        <p:spPr>
          <a:xfrm>
            <a:off x="1698171" y="5121862"/>
            <a:ext cx="1413452"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Single Qubit Control</a:t>
            </a:r>
            <a:endParaRPr lang="en-IN" sz="1600" dirty="0"/>
          </a:p>
        </p:txBody>
      </p:sp>
      <p:sp>
        <p:nvSpPr>
          <p:cNvPr id="37" name="TextBox 36">
            <a:extLst>
              <a:ext uri="{FF2B5EF4-FFF2-40B4-BE49-F238E27FC236}">
                <a16:creationId xmlns:a16="http://schemas.microsoft.com/office/drawing/2014/main" id="{1C1880EC-AF20-4433-9A37-765C0A6E49B2}"/>
              </a:ext>
            </a:extLst>
          </p:cNvPr>
          <p:cNvSpPr txBox="1"/>
          <p:nvPr/>
        </p:nvSpPr>
        <p:spPr>
          <a:xfrm>
            <a:off x="3945173" y="5121861"/>
            <a:ext cx="1413452"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Single Qubit Control</a:t>
            </a:r>
            <a:endParaRPr lang="en-IN" sz="1600" dirty="0"/>
          </a:p>
        </p:txBody>
      </p:sp>
      <p:sp>
        <p:nvSpPr>
          <p:cNvPr id="39" name="TextBox 38">
            <a:extLst>
              <a:ext uri="{FF2B5EF4-FFF2-40B4-BE49-F238E27FC236}">
                <a16:creationId xmlns:a16="http://schemas.microsoft.com/office/drawing/2014/main" id="{2BA881B5-ACED-4E56-98CC-540234969736}"/>
              </a:ext>
            </a:extLst>
          </p:cNvPr>
          <p:cNvSpPr txBox="1"/>
          <p:nvPr/>
        </p:nvSpPr>
        <p:spPr>
          <a:xfrm>
            <a:off x="6205492" y="5121862"/>
            <a:ext cx="1413452"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Single Qubit Control</a:t>
            </a:r>
            <a:endParaRPr lang="en-IN" sz="1600" dirty="0"/>
          </a:p>
        </p:txBody>
      </p:sp>
      <p:sp>
        <p:nvSpPr>
          <p:cNvPr id="41" name="TextBox 40">
            <a:extLst>
              <a:ext uri="{FF2B5EF4-FFF2-40B4-BE49-F238E27FC236}">
                <a16:creationId xmlns:a16="http://schemas.microsoft.com/office/drawing/2014/main" id="{9712A650-18E8-46B9-ABB2-28318025F848}"/>
              </a:ext>
            </a:extLst>
          </p:cNvPr>
          <p:cNvSpPr txBox="1"/>
          <p:nvPr/>
        </p:nvSpPr>
        <p:spPr>
          <a:xfrm>
            <a:off x="8424910" y="5121861"/>
            <a:ext cx="1413452"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Single Qubit Control</a:t>
            </a:r>
            <a:endParaRPr lang="en-IN" sz="1600" dirty="0"/>
          </a:p>
        </p:txBody>
      </p:sp>
      <p:sp>
        <p:nvSpPr>
          <p:cNvPr id="46" name="TextBox 45">
            <a:extLst>
              <a:ext uri="{FF2B5EF4-FFF2-40B4-BE49-F238E27FC236}">
                <a16:creationId xmlns:a16="http://schemas.microsoft.com/office/drawing/2014/main" id="{B0F5D340-149D-45D5-8224-C99B971B82E8}"/>
              </a:ext>
            </a:extLst>
          </p:cNvPr>
          <p:cNvSpPr txBox="1"/>
          <p:nvPr/>
        </p:nvSpPr>
        <p:spPr>
          <a:xfrm>
            <a:off x="1238321" y="2226546"/>
            <a:ext cx="1531512" cy="553998"/>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Qubits:</a:t>
            </a:r>
          </a:p>
          <a:p>
            <a:r>
              <a:rPr lang="en-US" sz="1400" dirty="0"/>
              <a:t>Two-level systems </a:t>
            </a:r>
            <a:endParaRPr lang="en-IN" sz="1400" dirty="0"/>
          </a:p>
        </p:txBody>
      </p:sp>
      <p:cxnSp>
        <p:nvCxnSpPr>
          <p:cNvPr id="48" name="Straight Arrow Connector 47">
            <a:extLst>
              <a:ext uri="{FF2B5EF4-FFF2-40B4-BE49-F238E27FC236}">
                <a16:creationId xmlns:a16="http://schemas.microsoft.com/office/drawing/2014/main" id="{2401764F-62C4-4AFC-BB0B-4E08E38276F9}"/>
              </a:ext>
            </a:extLst>
          </p:cNvPr>
          <p:cNvCxnSpPr>
            <a:cxnSpLocks/>
          </p:cNvCxnSpPr>
          <p:nvPr/>
        </p:nvCxnSpPr>
        <p:spPr>
          <a:xfrm>
            <a:off x="2002685" y="2697834"/>
            <a:ext cx="256682" cy="95275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TextBox 52">
            <a:extLst>
              <a:ext uri="{FF2B5EF4-FFF2-40B4-BE49-F238E27FC236}">
                <a16:creationId xmlns:a16="http://schemas.microsoft.com/office/drawing/2014/main" id="{A3D52DA3-249E-4C25-B0AF-D85AE90587A4}"/>
              </a:ext>
            </a:extLst>
          </p:cNvPr>
          <p:cNvSpPr txBox="1"/>
          <p:nvPr/>
        </p:nvSpPr>
        <p:spPr>
          <a:xfrm>
            <a:off x="3588569" y="2226546"/>
            <a:ext cx="1729155" cy="58477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Two qubit entangling gates </a:t>
            </a:r>
            <a:endParaRPr lang="en-IN" sz="1400" dirty="0"/>
          </a:p>
        </p:txBody>
      </p:sp>
      <p:cxnSp>
        <p:nvCxnSpPr>
          <p:cNvPr id="56" name="Straight Arrow Connector 55">
            <a:extLst>
              <a:ext uri="{FF2B5EF4-FFF2-40B4-BE49-F238E27FC236}">
                <a16:creationId xmlns:a16="http://schemas.microsoft.com/office/drawing/2014/main" id="{78C0F844-E7B0-47E8-AEAE-E5C08E83F9DA}"/>
              </a:ext>
            </a:extLst>
          </p:cNvPr>
          <p:cNvCxnSpPr>
            <a:cxnSpLocks/>
          </p:cNvCxnSpPr>
          <p:nvPr/>
        </p:nvCxnSpPr>
        <p:spPr>
          <a:xfrm flipH="1">
            <a:off x="3511705" y="2780544"/>
            <a:ext cx="313956" cy="114470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TextBox 59">
            <a:extLst>
              <a:ext uri="{FF2B5EF4-FFF2-40B4-BE49-F238E27FC236}">
                <a16:creationId xmlns:a16="http://schemas.microsoft.com/office/drawing/2014/main" id="{7F6196C1-F0F7-487D-A7B5-A42191DD8DBE}"/>
              </a:ext>
            </a:extLst>
          </p:cNvPr>
          <p:cNvSpPr txBox="1"/>
          <p:nvPr/>
        </p:nvSpPr>
        <p:spPr>
          <a:xfrm>
            <a:off x="9885321" y="2241220"/>
            <a:ext cx="1531512" cy="33855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dirty="0"/>
              <a:t>Qubit Readout</a:t>
            </a:r>
            <a:endParaRPr lang="en-IN" sz="1400" dirty="0"/>
          </a:p>
        </p:txBody>
      </p:sp>
      <p:cxnSp>
        <p:nvCxnSpPr>
          <p:cNvPr id="61" name="Straight Arrow Connector 60">
            <a:extLst>
              <a:ext uri="{FF2B5EF4-FFF2-40B4-BE49-F238E27FC236}">
                <a16:creationId xmlns:a16="http://schemas.microsoft.com/office/drawing/2014/main" id="{DCBFBBFC-B9FB-482F-9DF9-F97A4F13D5D8}"/>
              </a:ext>
            </a:extLst>
          </p:cNvPr>
          <p:cNvCxnSpPr>
            <a:cxnSpLocks/>
          </p:cNvCxnSpPr>
          <p:nvPr/>
        </p:nvCxnSpPr>
        <p:spPr>
          <a:xfrm>
            <a:off x="10326168" y="2536802"/>
            <a:ext cx="563162" cy="9210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6" name="Arrow: Up 65">
            <a:extLst>
              <a:ext uri="{FF2B5EF4-FFF2-40B4-BE49-F238E27FC236}">
                <a16:creationId xmlns:a16="http://schemas.microsoft.com/office/drawing/2014/main" id="{91652478-BC7B-4161-A6FF-F434B594B31E}"/>
              </a:ext>
            </a:extLst>
          </p:cNvPr>
          <p:cNvSpPr/>
          <p:nvPr/>
        </p:nvSpPr>
        <p:spPr>
          <a:xfrm>
            <a:off x="2259367" y="4430347"/>
            <a:ext cx="350668" cy="691514"/>
          </a:xfrm>
          <a:prstGeom prst="upArrow">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Arrow: Up 67">
            <a:extLst>
              <a:ext uri="{FF2B5EF4-FFF2-40B4-BE49-F238E27FC236}">
                <a16:creationId xmlns:a16="http://schemas.microsoft.com/office/drawing/2014/main" id="{AFF258C9-279A-49F8-8778-70261D090A0E}"/>
              </a:ext>
            </a:extLst>
          </p:cNvPr>
          <p:cNvSpPr/>
          <p:nvPr/>
        </p:nvSpPr>
        <p:spPr>
          <a:xfrm>
            <a:off x="4488657" y="4419596"/>
            <a:ext cx="350668" cy="691514"/>
          </a:xfrm>
          <a:prstGeom prst="upArrow">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Arrow: Up 69">
            <a:extLst>
              <a:ext uri="{FF2B5EF4-FFF2-40B4-BE49-F238E27FC236}">
                <a16:creationId xmlns:a16="http://schemas.microsoft.com/office/drawing/2014/main" id="{2CC24AEA-4272-43B6-8E3D-DB88CEDD06A7}"/>
              </a:ext>
            </a:extLst>
          </p:cNvPr>
          <p:cNvSpPr/>
          <p:nvPr/>
        </p:nvSpPr>
        <p:spPr>
          <a:xfrm>
            <a:off x="6690276" y="4419596"/>
            <a:ext cx="350668" cy="691514"/>
          </a:xfrm>
          <a:prstGeom prst="upArrow">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Up 71">
            <a:extLst>
              <a:ext uri="{FF2B5EF4-FFF2-40B4-BE49-F238E27FC236}">
                <a16:creationId xmlns:a16="http://schemas.microsoft.com/office/drawing/2014/main" id="{8254B5CC-3DF8-4903-99A0-66DF7EB307CC}"/>
              </a:ext>
            </a:extLst>
          </p:cNvPr>
          <p:cNvSpPr/>
          <p:nvPr/>
        </p:nvSpPr>
        <p:spPr>
          <a:xfrm>
            <a:off x="8915401" y="4430347"/>
            <a:ext cx="350668" cy="691514"/>
          </a:xfrm>
          <a:prstGeom prst="upArrow">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58E0A61E-A0D9-42E0-A128-9F0B851EDA9F}"/>
              </a:ext>
            </a:extLst>
          </p:cNvPr>
          <p:cNvSpPr txBox="1"/>
          <p:nvPr/>
        </p:nvSpPr>
        <p:spPr>
          <a:xfrm>
            <a:off x="2610035" y="5921684"/>
            <a:ext cx="8380520" cy="369332"/>
          </a:xfrm>
          <a:prstGeom prst="rect">
            <a:avLst/>
          </a:prstGeom>
          <a:noFill/>
        </p:spPr>
        <p:txBody>
          <a:bodyPr wrap="square">
            <a:spAutoFit/>
          </a:bodyPr>
          <a:lstStyle/>
          <a:p>
            <a:pPr marL="0" indent="0">
              <a:buNone/>
            </a:pPr>
            <a:r>
              <a:rPr lang="en-US" sz="1800" dirty="0"/>
              <a:t>Conflicting Requirements: Long  Coherence, Fast control and Readout</a:t>
            </a:r>
          </a:p>
        </p:txBody>
      </p:sp>
      <p:sp>
        <p:nvSpPr>
          <p:cNvPr id="4" name="Slide Number Placeholder 3">
            <a:extLst>
              <a:ext uri="{FF2B5EF4-FFF2-40B4-BE49-F238E27FC236}">
                <a16:creationId xmlns:a16="http://schemas.microsoft.com/office/drawing/2014/main" id="{958B51A1-AEC2-4B5C-8650-94B76ECF7E72}"/>
              </a:ext>
            </a:extLst>
          </p:cNvPr>
          <p:cNvSpPr>
            <a:spLocks noGrp="1"/>
          </p:cNvSpPr>
          <p:nvPr>
            <p:ph type="sldNum" sz="quarter" idx="12"/>
          </p:nvPr>
        </p:nvSpPr>
        <p:spPr>
          <a:xfrm>
            <a:off x="0" y="6291016"/>
            <a:ext cx="551167" cy="365125"/>
          </a:xfrm>
        </p:spPr>
        <p:txBody>
          <a:bodyPr/>
          <a:lstStyle/>
          <a:p>
            <a:fld id="{D335780A-43D3-4FD6-B62D-2AB0EB7C12A5}" type="slidenum">
              <a:rPr lang="en-IN" sz="1400" smtClean="0"/>
              <a:t>15</a:t>
            </a:fld>
            <a:endParaRPr lang="en-IN" sz="1400" dirty="0"/>
          </a:p>
        </p:txBody>
      </p:sp>
    </p:spTree>
    <p:extLst>
      <p:ext uri="{BB962C8B-B14F-4D97-AF65-F5344CB8AC3E}">
        <p14:creationId xmlns:p14="http://schemas.microsoft.com/office/powerpoint/2010/main" val="33870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3C1B-4ACD-4F01-84D1-242B8AC30E8B}"/>
              </a:ext>
            </a:extLst>
          </p:cNvPr>
          <p:cNvSpPr>
            <a:spLocks noGrp="1"/>
          </p:cNvSpPr>
          <p:nvPr>
            <p:ph type="title"/>
          </p:nvPr>
        </p:nvSpPr>
        <p:spPr>
          <a:xfrm>
            <a:off x="1484310" y="0"/>
            <a:ext cx="10018713" cy="1752599"/>
          </a:xfrm>
        </p:spPr>
        <p:txBody>
          <a:bodyPr/>
          <a:lstStyle/>
          <a:p>
            <a:r>
              <a:rPr lang="en-IN" dirty="0"/>
              <a:t>Superconducting Quantum Circuit Basics</a:t>
            </a:r>
          </a:p>
        </p:txBody>
      </p:sp>
      <p:sp>
        <p:nvSpPr>
          <p:cNvPr id="3" name="Content Placeholder 2">
            <a:extLst>
              <a:ext uri="{FF2B5EF4-FFF2-40B4-BE49-F238E27FC236}">
                <a16:creationId xmlns:a16="http://schemas.microsoft.com/office/drawing/2014/main" id="{6F6FB290-CC5A-4EA4-A094-EE22B0C397D1}"/>
              </a:ext>
            </a:extLst>
          </p:cNvPr>
          <p:cNvSpPr>
            <a:spLocks noGrp="1"/>
          </p:cNvSpPr>
          <p:nvPr>
            <p:ph idx="1"/>
          </p:nvPr>
        </p:nvSpPr>
        <p:spPr>
          <a:xfrm>
            <a:off x="1484309" y="1752599"/>
            <a:ext cx="10018713" cy="3124201"/>
          </a:xfrm>
        </p:spPr>
        <p:txBody>
          <a:bodyPr>
            <a:normAutofit/>
          </a:bodyPr>
          <a:lstStyle/>
          <a:p>
            <a:pPr marL="0" indent="0">
              <a:buNone/>
            </a:pPr>
            <a:r>
              <a:rPr lang="en-US" sz="1800" dirty="0"/>
              <a:t>Here we focus superconducting quantum processors with Josephson junction-based Transmon qubits and all-microwave cross-resonance two-qubit gates.</a:t>
            </a:r>
          </a:p>
          <a:p>
            <a:pPr marL="0" indent="0">
              <a:buNone/>
            </a:pPr>
            <a:endParaRPr lang="en-US" sz="1800" dirty="0"/>
          </a:p>
          <a:p>
            <a:pPr marL="342900" indent="-342900">
              <a:buFont typeface="+mj-lt"/>
              <a:buAutoNum type="arabicPeriod"/>
            </a:pPr>
            <a:r>
              <a:rPr lang="en-IN" sz="1800" dirty="0"/>
              <a:t>Physical Qubit and Frequency</a:t>
            </a:r>
          </a:p>
          <a:p>
            <a:pPr marL="342900" indent="-342900">
              <a:buFont typeface="+mj-lt"/>
              <a:buAutoNum type="arabicPeriod"/>
            </a:pPr>
            <a:r>
              <a:rPr lang="en-IN" sz="1800" dirty="0"/>
              <a:t>Qubit Layout</a:t>
            </a:r>
          </a:p>
          <a:p>
            <a:pPr marL="342900" indent="-342900">
              <a:buFont typeface="+mj-lt"/>
              <a:buAutoNum type="arabicPeriod"/>
            </a:pPr>
            <a:r>
              <a:rPr lang="en-IN" sz="1800" dirty="0"/>
              <a:t>Qubit Connection</a:t>
            </a:r>
          </a:p>
          <a:p>
            <a:pPr marL="342900" indent="-342900">
              <a:buFont typeface="+mj-lt"/>
              <a:buAutoNum type="arabicPeriod"/>
            </a:pPr>
            <a:r>
              <a:rPr lang="en-IN" sz="1800" dirty="0"/>
              <a:t>Qubit Readout</a:t>
            </a:r>
          </a:p>
          <a:p>
            <a:pPr marL="0" indent="0">
              <a:buNone/>
            </a:pPr>
            <a:endParaRPr lang="en-IN" dirty="0"/>
          </a:p>
        </p:txBody>
      </p:sp>
      <p:sp>
        <p:nvSpPr>
          <p:cNvPr id="4" name="Slide Number Placeholder 3">
            <a:extLst>
              <a:ext uri="{FF2B5EF4-FFF2-40B4-BE49-F238E27FC236}">
                <a16:creationId xmlns:a16="http://schemas.microsoft.com/office/drawing/2014/main" id="{801BFA89-1C63-4590-AB33-ED9FD56ACB9A}"/>
              </a:ext>
            </a:extLst>
          </p:cNvPr>
          <p:cNvSpPr>
            <a:spLocks noGrp="1"/>
          </p:cNvSpPr>
          <p:nvPr>
            <p:ph type="sldNum" sz="quarter" idx="12"/>
          </p:nvPr>
        </p:nvSpPr>
        <p:spPr>
          <a:xfrm>
            <a:off x="0" y="6248131"/>
            <a:ext cx="551167" cy="365125"/>
          </a:xfrm>
        </p:spPr>
        <p:txBody>
          <a:bodyPr/>
          <a:lstStyle/>
          <a:p>
            <a:fld id="{D335780A-43D3-4FD6-B62D-2AB0EB7C12A5}" type="slidenum">
              <a:rPr lang="en-IN" sz="1400" smtClean="0"/>
              <a:t>16</a:t>
            </a:fld>
            <a:endParaRPr lang="en-IN" sz="1400"/>
          </a:p>
        </p:txBody>
      </p:sp>
    </p:spTree>
    <p:extLst>
      <p:ext uri="{BB962C8B-B14F-4D97-AF65-F5344CB8AC3E}">
        <p14:creationId xmlns:p14="http://schemas.microsoft.com/office/powerpoint/2010/main" val="301997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FE3B-C3DA-4146-B891-5C0B3001CA90}"/>
              </a:ext>
            </a:extLst>
          </p:cNvPr>
          <p:cNvSpPr>
            <a:spLocks noGrp="1"/>
          </p:cNvSpPr>
          <p:nvPr>
            <p:ph type="title"/>
          </p:nvPr>
        </p:nvSpPr>
        <p:spPr>
          <a:xfrm>
            <a:off x="1484311" y="685800"/>
            <a:ext cx="10018713" cy="1752599"/>
          </a:xfrm>
        </p:spPr>
        <p:txBody>
          <a:bodyPr>
            <a:normAutofit/>
          </a:bodyPr>
          <a:lstStyle/>
          <a:p>
            <a:r>
              <a:rPr lang="en-IN" dirty="0"/>
              <a:t>Physical Qubit and Frequency</a:t>
            </a:r>
            <a:br>
              <a:rPr lang="en-IN" dirty="0"/>
            </a:br>
            <a:endParaRPr lang="en-IN" dirty="0"/>
          </a:p>
        </p:txBody>
      </p:sp>
      <p:pic>
        <p:nvPicPr>
          <p:cNvPr id="4" name="Content Placeholder 5" descr="A close up of a logo&#10;&#10;Description automatically generated">
            <a:extLst>
              <a:ext uri="{FF2B5EF4-FFF2-40B4-BE49-F238E27FC236}">
                <a16:creationId xmlns:a16="http://schemas.microsoft.com/office/drawing/2014/main" id="{03992D75-28FC-4404-A907-C48CEB815488}"/>
              </a:ext>
            </a:extLst>
          </p:cNvPr>
          <p:cNvPicPr>
            <a:picLocks noChangeAspect="1"/>
          </p:cNvPicPr>
          <p:nvPr/>
        </p:nvPicPr>
        <p:blipFill rotWithShape="1">
          <a:blip r:embed="rId3">
            <a:extLst>
              <a:ext uri="{28A0092B-C50C-407E-A947-70E740481C1C}">
                <a14:useLocalDpi xmlns:a14="http://schemas.microsoft.com/office/drawing/2010/main" val="0"/>
              </a:ext>
            </a:extLst>
          </a:blip>
          <a:srcRect l="4014" t="8809" r="10319" b="8712"/>
          <a:stretch/>
        </p:blipFill>
        <p:spPr>
          <a:xfrm>
            <a:off x="1111402" y="2762250"/>
            <a:ext cx="4357090" cy="265330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Relaxed">
              <a:rot lat="19800000" lon="1200000" rev="20820000"/>
            </a:camera>
            <a:lightRig rig="threePt" dir="t"/>
          </a:scene3d>
          <a:sp3d contourW="6350" prstMaterial="matte">
            <a:bevelT w="101600" h="101600"/>
            <a:contourClr>
              <a:srgbClr val="969696"/>
            </a:contourClr>
          </a:sp3d>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2CEDDD-63D1-4D45-8810-05B6B91789B2}"/>
                  </a:ext>
                </a:extLst>
              </p:cNvPr>
              <p:cNvSpPr>
                <a:spLocks noGrp="1"/>
              </p:cNvSpPr>
              <p:nvPr>
                <p:ph idx="1"/>
              </p:nvPr>
            </p:nvSpPr>
            <p:spPr>
              <a:xfrm>
                <a:off x="5654040" y="1996440"/>
                <a:ext cx="5593080" cy="3931650"/>
              </a:xfrm>
            </p:spPr>
            <p:txBody>
              <a:bodyPr anchor="t">
                <a:normAutofit/>
              </a:bodyPr>
              <a:lstStyle/>
              <a:p>
                <a:pPr marL="0" indent="0">
                  <a:lnSpc>
                    <a:spcPct val="90000"/>
                  </a:lnSpc>
                  <a:buNone/>
                </a:pPr>
                <a:endParaRPr lang="en-US" sz="1600" dirty="0"/>
              </a:p>
              <a:p>
                <a:pPr>
                  <a:lnSpc>
                    <a:spcPct val="90000"/>
                  </a:lnSpc>
                </a:pPr>
                <a:r>
                  <a:rPr lang="en-US" sz="1600" dirty="0"/>
                  <a:t> </a:t>
                </a:r>
                <a:r>
                  <a:rPr lang="en-US" sz="1800" dirty="0"/>
                  <a:t>Suppose the energy gap between |0 &gt; and |1&gt; for a qubit is</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r>
                          <a:rPr lang="en-US" sz="1800" i="1">
                            <a:latin typeface="Cambria Math" panose="02040503050406030204" pitchFamily="18" charset="0"/>
                          </a:rPr>
                          <m:t>𝐸</m:t>
                        </m:r>
                      </m:e>
                      <m:sub>
                        <m:r>
                          <a:rPr lang="en-US" sz="1800" i="1">
                            <a:latin typeface="Cambria Math" panose="02040503050406030204" pitchFamily="18" charset="0"/>
                          </a:rPr>
                          <m:t>01</m:t>
                        </m:r>
                      </m:sub>
                    </m:sSub>
                  </m:oMath>
                </a14:m>
                <a:r>
                  <a:rPr lang="en-US" sz="1800" dirty="0"/>
                  <a:t>. The frequency of this qubit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01</m:t>
                        </m:r>
                      </m:sub>
                    </m:sSub>
                  </m:oMath>
                </a14:m>
                <a:r>
                  <a:rPr lang="en-US" sz="1800" dirty="0"/>
                  <a:t> is defined as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01</m:t>
                        </m:r>
                      </m:sub>
                    </m:sSub>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01</m:t>
                        </m:r>
                      </m:sub>
                    </m:sSub>
                  </m:oMath>
                </a14:m>
                <a:r>
                  <a:rPr lang="en-US" sz="1800" dirty="0"/>
                  <a:t>/h, where h is the Planck constant.</a:t>
                </a:r>
              </a:p>
              <a:p>
                <a:pPr>
                  <a:lnSpc>
                    <a:spcPct val="90000"/>
                  </a:lnSpc>
                </a:pPr>
                <a:endParaRPr lang="en-US" sz="1800" dirty="0"/>
              </a:p>
              <a:p>
                <a:pPr>
                  <a:lnSpc>
                    <a:spcPct val="90000"/>
                  </a:lnSpc>
                </a:pPr>
                <a:endParaRPr lang="en-US" sz="1800" dirty="0"/>
              </a:p>
              <a:p>
                <a:pPr>
                  <a:lnSpc>
                    <a:spcPct val="90000"/>
                  </a:lnSpc>
                </a:pPr>
                <a:r>
                  <a:rPr lang="en-US" sz="1800" dirty="0"/>
                  <a:t>For a typical qubit design with effective operations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01</m:t>
                        </m:r>
                      </m:sub>
                    </m:sSub>
                    <m:r>
                      <a:rPr lang="en-US" sz="1800" i="1">
                        <a:latin typeface="Cambria Math" panose="02040503050406030204" pitchFamily="18" charset="0"/>
                      </a:rPr>
                      <m:t> </m:t>
                    </m:r>
                  </m:oMath>
                </a14:m>
                <a:r>
                  <a:rPr lang="en-US" sz="1800" dirty="0"/>
                  <a:t>and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12</m:t>
                        </m:r>
                      </m:sub>
                    </m:sSub>
                    <m:r>
                      <a:rPr lang="en-US" sz="1800" i="1">
                        <a:latin typeface="Cambria Math" panose="02040503050406030204" pitchFamily="18" charset="0"/>
                      </a:rPr>
                      <m:t> </m:t>
                    </m:r>
                    <m:r>
                      <a:rPr lang="en-US" sz="1800" b="0" i="0" smtClean="0">
                        <a:latin typeface="Cambria Math" panose="02040503050406030204" pitchFamily="18" charset="0"/>
                      </a:rPr>
                      <m:t> </m:t>
                    </m:r>
                  </m:oMath>
                </a14:m>
                <a:r>
                  <a:rPr lang="en-US" sz="1800" dirty="0"/>
                  <a:t>are about 5GHz and 4.66GHz, respectively. </a:t>
                </a:r>
                <a:endParaRPr lang="en-IN" sz="1800" dirty="0"/>
              </a:p>
              <a:p>
                <a:pPr>
                  <a:lnSpc>
                    <a:spcPct val="90000"/>
                  </a:lnSpc>
                </a:pPr>
                <a:endParaRPr lang="en-IN" sz="1300" dirty="0"/>
              </a:p>
            </p:txBody>
          </p:sp>
        </mc:Choice>
        <mc:Fallback xmlns="">
          <p:sp>
            <p:nvSpPr>
              <p:cNvPr id="3" name="Content Placeholder 2">
                <a:extLst>
                  <a:ext uri="{FF2B5EF4-FFF2-40B4-BE49-F238E27FC236}">
                    <a16:creationId xmlns:a16="http://schemas.microsoft.com/office/drawing/2014/main" id="{962CEDDD-63D1-4D45-8810-05B6B91789B2}"/>
                  </a:ext>
                </a:extLst>
              </p:cNvPr>
              <p:cNvSpPr>
                <a:spLocks noGrp="1" noRot="1" noChangeAspect="1" noMove="1" noResize="1" noEditPoints="1" noAdjustHandles="1" noChangeArrowheads="1" noChangeShapeType="1" noTextEdit="1"/>
              </p:cNvSpPr>
              <p:nvPr>
                <p:ph idx="1"/>
              </p:nvPr>
            </p:nvSpPr>
            <p:spPr>
              <a:xfrm>
                <a:off x="5654040" y="1996440"/>
                <a:ext cx="5593080" cy="3931650"/>
              </a:xfrm>
              <a:blipFill>
                <a:blip r:embed="rId4"/>
                <a:stretch>
                  <a:fillRect l="-1745"/>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5BFA4FB8-9A27-4F6F-83E8-3ED8E783C87D}"/>
              </a:ext>
            </a:extLst>
          </p:cNvPr>
          <p:cNvSpPr>
            <a:spLocks noGrp="1"/>
          </p:cNvSpPr>
          <p:nvPr>
            <p:ph type="sldNum" sz="quarter" idx="12"/>
          </p:nvPr>
        </p:nvSpPr>
        <p:spPr>
          <a:xfrm>
            <a:off x="0" y="6291674"/>
            <a:ext cx="551167" cy="365125"/>
          </a:xfrm>
        </p:spPr>
        <p:txBody>
          <a:bodyPr/>
          <a:lstStyle/>
          <a:p>
            <a:fld id="{D335780A-43D3-4FD6-B62D-2AB0EB7C12A5}" type="slidenum">
              <a:rPr lang="en-IN" sz="1400" smtClean="0"/>
              <a:t>17</a:t>
            </a:fld>
            <a:endParaRPr lang="en-IN" sz="1400" dirty="0"/>
          </a:p>
        </p:txBody>
      </p:sp>
    </p:spTree>
    <p:extLst>
      <p:ext uri="{BB962C8B-B14F-4D97-AF65-F5344CB8AC3E}">
        <p14:creationId xmlns:p14="http://schemas.microsoft.com/office/powerpoint/2010/main" val="98601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301051-3E35-4C0E-9DBA-A302AD2B4754}"/>
              </a:ext>
            </a:extLst>
          </p:cNvPr>
          <p:cNvSpPr>
            <a:spLocks noGrp="1"/>
          </p:cNvSpPr>
          <p:nvPr>
            <p:ph type="title"/>
          </p:nvPr>
        </p:nvSpPr>
        <p:spPr>
          <a:xfrm>
            <a:off x="1484309" y="266700"/>
            <a:ext cx="10018713" cy="1752599"/>
          </a:xfrm>
        </p:spPr>
        <p:txBody>
          <a:bodyPr/>
          <a:lstStyle/>
          <a:p>
            <a:r>
              <a:rPr lang="en-IN" dirty="0"/>
              <a:t>Qubit Layout</a:t>
            </a:r>
          </a:p>
        </p:txBody>
      </p:sp>
      <p:sp>
        <p:nvSpPr>
          <p:cNvPr id="6" name="Content Placeholder 5">
            <a:extLst>
              <a:ext uri="{FF2B5EF4-FFF2-40B4-BE49-F238E27FC236}">
                <a16:creationId xmlns:a16="http://schemas.microsoft.com/office/drawing/2014/main" id="{D4AA3014-D06E-4F84-8652-1AA6030BA22B}"/>
              </a:ext>
            </a:extLst>
          </p:cNvPr>
          <p:cNvSpPr>
            <a:spLocks noGrp="1"/>
          </p:cNvSpPr>
          <p:nvPr>
            <p:ph idx="1"/>
          </p:nvPr>
        </p:nvSpPr>
        <p:spPr>
          <a:xfrm>
            <a:off x="1808160" y="1562103"/>
            <a:ext cx="9499920" cy="3726177"/>
          </a:xfrm>
        </p:spPr>
        <p:txBody>
          <a:bodyPr>
            <a:normAutofit/>
          </a:bodyPr>
          <a:lstStyle/>
          <a:p>
            <a:r>
              <a:rPr lang="en-US" sz="1800" dirty="0"/>
              <a:t>The superconducting physical qubits are connected on a 2-dimensional planar substrate. Although the qubit placement can be flexible, major vendors fabricate the qubits in a regularized structure to ensure scalability and reduce the fabrication complexity.</a:t>
            </a:r>
          </a:p>
          <a:p>
            <a:pPr marL="0" indent="0">
              <a:buNone/>
            </a:pPr>
            <a:endParaRPr lang="en-US" sz="1800" dirty="0"/>
          </a:p>
          <a:p>
            <a:pPr marL="0" indent="0">
              <a:buNone/>
            </a:pPr>
            <a:r>
              <a:rPr lang="en-US" sz="1800" dirty="0"/>
              <a:t>   For example:</a:t>
            </a:r>
          </a:p>
          <a:p>
            <a:r>
              <a:rPr lang="en-US" sz="1800" dirty="0"/>
              <a:t>IBM’s 16-qubit and 20-qubit chips placed their qubits on the nodes of 2x8 and 4x5 lattices, respectively. </a:t>
            </a:r>
          </a:p>
          <a:p>
            <a:r>
              <a:rPr lang="en-US" sz="1800" dirty="0"/>
              <a:t>Google’s 72-qubit chip placed its qubits on some nodes of an 11x12 lattice</a:t>
            </a:r>
            <a:endParaRPr lang="en-IN" sz="1800" dirty="0"/>
          </a:p>
        </p:txBody>
      </p:sp>
      <p:sp>
        <p:nvSpPr>
          <p:cNvPr id="2" name="Slide Number Placeholder 1">
            <a:extLst>
              <a:ext uri="{FF2B5EF4-FFF2-40B4-BE49-F238E27FC236}">
                <a16:creationId xmlns:a16="http://schemas.microsoft.com/office/drawing/2014/main" id="{06CE4536-B1E6-40BB-A38D-F9C160ACBE3A}"/>
              </a:ext>
            </a:extLst>
          </p:cNvPr>
          <p:cNvSpPr>
            <a:spLocks noGrp="1"/>
          </p:cNvSpPr>
          <p:nvPr>
            <p:ph type="sldNum" sz="quarter" idx="12"/>
          </p:nvPr>
        </p:nvSpPr>
        <p:spPr>
          <a:xfrm>
            <a:off x="0" y="6280789"/>
            <a:ext cx="551167" cy="365125"/>
          </a:xfrm>
        </p:spPr>
        <p:txBody>
          <a:bodyPr/>
          <a:lstStyle/>
          <a:p>
            <a:fld id="{D335780A-43D3-4FD6-B62D-2AB0EB7C12A5}" type="slidenum">
              <a:rPr lang="en-IN" sz="1400" smtClean="0"/>
              <a:t>18</a:t>
            </a:fld>
            <a:endParaRPr lang="en-IN" sz="1400"/>
          </a:p>
        </p:txBody>
      </p:sp>
    </p:spTree>
    <p:extLst>
      <p:ext uri="{BB962C8B-B14F-4D97-AF65-F5344CB8AC3E}">
        <p14:creationId xmlns:p14="http://schemas.microsoft.com/office/powerpoint/2010/main" val="3601919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21A96C-E703-4386-9D41-BA5318546570}"/>
              </a:ext>
            </a:extLst>
          </p:cNvPr>
          <p:cNvSpPr>
            <a:spLocks noGrp="1"/>
          </p:cNvSpPr>
          <p:nvPr>
            <p:ph type="title"/>
          </p:nvPr>
        </p:nvSpPr>
        <p:spPr>
          <a:xfrm>
            <a:off x="2765954" y="311938"/>
            <a:ext cx="6660090" cy="965200"/>
          </a:xfrm>
          <a:prstGeom prst="rect">
            <a:avLst/>
          </a:prstGeom>
        </p:spPr>
        <p:txBody>
          <a:bodyPr>
            <a:normAutofit/>
          </a:bodyPr>
          <a:lstStyle/>
          <a:p>
            <a:r>
              <a:rPr lang="en-IN" dirty="0"/>
              <a:t>Qubit Connection</a:t>
            </a:r>
          </a:p>
        </p:txBody>
      </p:sp>
      <p:pic>
        <p:nvPicPr>
          <p:cNvPr id="11" name="Content Placeholder 5" descr="A close up of a logo&#10;&#10;Description automatically generated">
            <a:extLst>
              <a:ext uri="{FF2B5EF4-FFF2-40B4-BE49-F238E27FC236}">
                <a16:creationId xmlns:a16="http://schemas.microsoft.com/office/drawing/2014/main" id="{DD3A7DBE-DA19-43E3-9E0E-433E60574C63}"/>
              </a:ext>
            </a:extLst>
          </p:cNvPr>
          <p:cNvPicPr>
            <a:picLocks noChangeAspect="1"/>
          </p:cNvPicPr>
          <p:nvPr/>
        </p:nvPicPr>
        <p:blipFill rotWithShape="1">
          <a:blip r:embed="rId3">
            <a:extLst>
              <a:ext uri="{28A0092B-C50C-407E-A947-70E740481C1C}">
                <a14:useLocalDpi xmlns:a14="http://schemas.microsoft.com/office/drawing/2010/main" val="0"/>
              </a:ext>
            </a:extLst>
          </a:blip>
          <a:srcRect l="4014" t="8809" r="10319" b="8712"/>
          <a:stretch/>
        </p:blipFill>
        <p:spPr>
          <a:xfrm>
            <a:off x="4169832" y="2796038"/>
            <a:ext cx="3852333" cy="29001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Content Placeholder 5">
            <a:extLst>
              <a:ext uri="{FF2B5EF4-FFF2-40B4-BE49-F238E27FC236}">
                <a16:creationId xmlns:a16="http://schemas.microsoft.com/office/drawing/2014/main" id="{AF0F170F-C2CA-45B8-B2C9-803A08EEA519}"/>
              </a:ext>
            </a:extLst>
          </p:cNvPr>
          <p:cNvSpPr>
            <a:spLocks noGrp="1"/>
          </p:cNvSpPr>
          <p:nvPr>
            <p:ph idx="1"/>
          </p:nvPr>
        </p:nvSpPr>
        <p:spPr>
          <a:xfrm>
            <a:off x="2952524" y="1930275"/>
            <a:ext cx="6660090" cy="1299307"/>
          </a:xfrm>
        </p:spPr>
        <p:txBody>
          <a:bodyPr>
            <a:normAutofit/>
          </a:bodyPr>
          <a:lstStyle/>
          <a:p>
            <a:pPr>
              <a:lnSpc>
                <a:spcPct val="90000"/>
              </a:lnSpc>
            </a:pPr>
            <a:r>
              <a:rPr lang="en-US" sz="1700" dirty="0">
                <a:latin typeface="LinLibertineT"/>
              </a:rPr>
              <a:t>To enable two-qubit gates between two physical qubits, resonators, also known as qubit buses, are employed to connect nearby qubits . </a:t>
            </a:r>
          </a:p>
          <a:p>
            <a:pPr>
              <a:lnSpc>
                <a:spcPct val="90000"/>
              </a:lnSpc>
            </a:pPr>
            <a:endParaRPr lang="en-US" sz="1700" dirty="0">
              <a:latin typeface="LinLibertineT"/>
            </a:endParaRPr>
          </a:p>
          <a:p>
            <a:pPr marL="0" indent="0">
              <a:lnSpc>
                <a:spcPct val="90000"/>
              </a:lnSpc>
              <a:buNone/>
            </a:pPr>
            <a:endParaRPr lang="en-US" sz="1700" dirty="0">
              <a:latin typeface="LinLibertineT"/>
            </a:endParaRPr>
          </a:p>
        </p:txBody>
      </p:sp>
      <p:sp>
        <p:nvSpPr>
          <p:cNvPr id="2" name="Slide Number Placeholder 1">
            <a:extLst>
              <a:ext uri="{FF2B5EF4-FFF2-40B4-BE49-F238E27FC236}">
                <a16:creationId xmlns:a16="http://schemas.microsoft.com/office/drawing/2014/main" id="{7A194141-98B9-4D42-9E34-FC7BFD6D8408}"/>
              </a:ext>
            </a:extLst>
          </p:cNvPr>
          <p:cNvSpPr>
            <a:spLocks noGrp="1"/>
          </p:cNvSpPr>
          <p:nvPr>
            <p:ph type="sldNum" sz="quarter" idx="12"/>
          </p:nvPr>
        </p:nvSpPr>
        <p:spPr>
          <a:xfrm>
            <a:off x="0" y="6226360"/>
            <a:ext cx="551167" cy="365125"/>
          </a:xfrm>
        </p:spPr>
        <p:txBody>
          <a:bodyPr/>
          <a:lstStyle/>
          <a:p>
            <a:fld id="{D335780A-43D3-4FD6-B62D-2AB0EB7C12A5}" type="slidenum">
              <a:rPr lang="en-IN" sz="1400" smtClean="0"/>
              <a:t>19</a:t>
            </a:fld>
            <a:endParaRPr lang="en-IN" sz="1400"/>
          </a:p>
        </p:txBody>
      </p:sp>
    </p:spTree>
    <p:extLst>
      <p:ext uri="{BB962C8B-B14F-4D97-AF65-F5344CB8AC3E}">
        <p14:creationId xmlns:p14="http://schemas.microsoft.com/office/powerpoint/2010/main" val="1910255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8C5D761-57CA-4B89-8800-72950A1050AE}"/>
              </a:ext>
            </a:extLst>
          </p:cNvPr>
          <p:cNvSpPr>
            <a:spLocks noGrp="1"/>
          </p:cNvSpPr>
          <p:nvPr>
            <p:ph type="title"/>
          </p:nvPr>
        </p:nvSpPr>
        <p:spPr>
          <a:xfrm>
            <a:off x="418898" y="1209675"/>
            <a:ext cx="2743200" cy="2543176"/>
          </a:xfrm>
        </p:spPr>
        <p:txBody>
          <a:bodyPr>
            <a:normAutofit/>
          </a:bodyPr>
          <a:lstStyle/>
          <a:p>
            <a:pPr algn="l"/>
            <a:r>
              <a:rPr lang="en-US">
                <a:solidFill>
                  <a:srgbClr val="FFFFFF"/>
                </a:solidFill>
              </a:rPr>
              <a:t>Contents </a:t>
            </a:r>
            <a:endParaRPr lang="en-IN" dirty="0">
              <a:solidFill>
                <a:srgbClr val="FFFFFF"/>
              </a:solidFill>
            </a:endParaRP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25697B4B-BB1D-4595-98EC-7202A4BFDB4E}"/>
              </a:ext>
            </a:extLst>
          </p:cNvPr>
          <p:cNvSpPr>
            <a:spLocks noGrp="1"/>
          </p:cNvSpPr>
          <p:nvPr>
            <p:ph idx="1"/>
          </p:nvPr>
        </p:nvSpPr>
        <p:spPr>
          <a:xfrm>
            <a:off x="4907554" y="200025"/>
            <a:ext cx="6825473" cy="6248400"/>
          </a:xfrm>
        </p:spPr>
        <p:txBody>
          <a:bodyPr>
            <a:noAutofit/>
          </a:bodyPr>
          <a:lstStyle/>
          <a:p>
            <a:pPr>
              <a:spcBef>
                <a:spcPts val="0"/>
              </a:spcBef>
            </a:pPr>
            <a:r>
              <a:rPr lang="en-US" sz="1600" b="1" dirty="0"/>
              <a:t>Introduction </a:t>
            </a:r>
          </a:p>
          <a:p>
            <a:pPr>
              <a:spcBef>
                <a:spcPts val="0"/>
              </a:spcBef>
            </a:pPr>
            <a:r>
              <a:rPr lang="en-US" sz="1600" b="1" dirty="0"/>
              <a:t>History </a:t>
            </a:r>
          </a:p>
          <a:p>
            <a:pPr>
              <a:spcBef>
                <a:spcPts val="0"/>
              </a:spcBef>
            </a:pPr>
            <a:r>
              <a:rPr lang="en-US" sz="1600" b="1" dirty="0"/>
              <a:t>Quantum Computer and Qubit</a:t>
            </a:r>
          </a:p>
          <a:p>
            <a:pPr>
              <a:spcBef>
                <a:spcPts val="0"/>
              </a:spcBef>
            </a:pPr>
            <a:r>
              <a:rPr lang="en-US" sz="1600" b="1" dirty="0"/>
              <a:t>QC Performance</a:t>
            </a:r>
          </a:p>
          <a:p>
            <a:pPr>
              <a:spcBef>
                <a:spcPts val="0"/>
              </a:spcBef>
            </a:pPr>
            <a:r>
              <a:rPr lang="en-US" sz="1600" b="1" dirty="0"/>
              <a:t>Technologies for Implementing QC</a:t>
            </a:r>
          </a:p>
          <a:p>
            <a:pPr>
              <a:spcBef>
                <a:spcPts val="0"/>
              </a:spcBef>
            </a:pPr>
            <a:r>
              <a:rPr lang="en-US" sz="1600" b="1" dirty="0"/>
              <a:t>Superconducting Qubits </a:t>
            </a:r>
          </a:p>
          <a:p>
            <a:pPr marL="457200" lvl="1" indent="0">
              <a:spcBef>
                <a:spcPts val="0"/>
              </a:spcBef>
              <a:buNone/>
            </a:pPr>
            <a:r>
              <a:rPr lang="en-US" sz="1400" dirty="0"/>
              <a:t>1. Superconducting Qubits Archetypes 	2. Transmon Qubit</a:t>
            </a:r>
          </a:p>
          <a:p>
            <a:pPr>
              <a:spcBef>
                <a:spcPts val="0"/>
              </a:spcBef>
            </a:pPr>
            <a:r>
              <a:rPr lang="en-US" sz="1600" b="1" dirty="0"/>
              <a:t>Qubit  Control using Quantum logic gates</a:t>
            </a:r>
          </a:p>
          <a:p>
            <a:pPr marL="0" indent="0">
              <a:spcBef>
                <a:spcPts val="0"/>
              </a:spcBef>
              <a:buNone/>
            </a:pPr>
            <a:r>
              <a:rPr lang="en-US" sz="1400" dirty="0"/>
              <a:t> 	1. Gates For Single qubit, Two qubits and Three Qubits 	2. Cross-Resonance Gate </a:t>
            </a:r>
          </a:p>
          <a:p>
            <a:pPr>
              <a:spcBef>
                <a:spcPts val="0"/>
              </a:spcBef>
            </a:pPr>
            <a:r>
              <a:rPr lang="en-IN" sz="1600" b="1" dirty="0"/>
              <a:t>Superconducting Quantum Circuit Basics</a:t>
            </a:r>
          </a:p>
          <a:p>
            <a:pPr marL="457200" lvl="1" indent="0">
              <a:spcBef>
                <a:spcPts val="0"/>
              </a:spcBef>
              <a:buNone/>
            </a:pPr>
            <a:r>
              <a:rPr lang="en-IN" sz="1400" dirty="0"/>
              <a:t>1. Physical Qubit and Frequency	2. Qubit Layout</a:t>
            </a:r>
          </a:p>
          <a:p>
            <a:pPr marL="457200" lvl="1" indent="0">
              <a:spcBef>
                <a:spcPts val="0"/>
              </a:spcBef>
              <a:buNone/>
            </a:pPr>
            <a:r>
              <a:rPr lang="en-IN" sz="1400" dirty="0"/>
              <a:t>3. Qubit Connection		4. Qubit Readout</a:t>
            </a:r>
          </a:p>
          <a:p>
            <a:pPr>
              <a:spcBef>
                <a:spcPts val="0"/>
              </a:spcBef>
            </a:pPr>
            <a:r>
              <a:rPr lang="en-US" sz="1600" b="1" dirty="0"/>
              <a:t>Quantum Processor </a:t>
            </a:r>
          </a:p>
          <a:p>
            <a:pPr marL="457200" lvl="1" indent="0">
              <a:spcBef>
                <a:spcPts val="0"/>
              </a:spcBef>
              <a:buNone/>
            </a:pPr>
            <a:r>
              <a:rPr lang="en-US" sz="1400" dirty="0"/>
              <a:t>1.Anatomy 		2.Quantum Processor Architecture</a:t>
            </a:r>
          </a:p>
          <a:p>
            <a:pPr>
              <a:spcBef>
                <a:spcPts val="0"/>
              </a:spcBef>
            </a:pPr>
            <a:r>
              <a:rPr lang="en-IN" sz="1600" b="1" dirty="0"/>
              <a:t>Dilution refrigerator</a:t>
            </a:r>
          </a:p>
          <a:p>
            <a:pPr>
              <a:spcBef>
                <a:spcPts val="0"/>
              </a:spcBef>
            </a:pPr>
            <a:r>
              <a:rPr lang="en-US" sz="1600" b="1"/>
              <a:t>D-wave </a:t>
            </a:r>
            <a:r>
              <a:rPr lang="en-US" sz="1600" b="1" dirty="0"/>
              <a:t>2000Q</a:t>
            </a:r>
          </a:p>
          <a:p>
            <a:pPr>
              <a:spcBef>
                <a:spcPts val="0"/>
              </a:spcBef>
            </a:pPr>
            <a:r>
              <a:rPr lang="en-IN" sz="1600" b="1" dirty="0"/>
              <a:t>Fields of Application</a:t>
            </a:r>
          </a:p>
          <a:p>
            <a:pPr>
              <a:spcBef>
                <a:spcPts val="0"/>
              </a:spcBef>
            </a:pPr>
            <a:r>
              <a:rPr lang="en-IN" sz="1600" b="1" dirty="0"/>
              <a:t>Conclusion</a:t>
            </a:r>
          </a:p>
          <a:p>
            <a:pPr>
              <a:spcBef>
                <a:spcPts val="0"/>
              </a:spcBef>
            </a:pPr>
            <a:r>
              <a:rPr lang="en-IN" sz="1600" b="1" dirty="0"/>
              <a:t>References</a:t>
            </a:r>
          </a:p>
        </p:txBody>
      </p:sp>
      <p:sp>
        <p:nvSpPr>
          <p:cNvPr id="4" name="Slide Number Placeholder 3">
            <a:extLst>
              <a:ext uri="{FF2B5EF4-FFF2-40B4-BE49-F238E27FC236}">
                <a16:creationId xmlns:a16="http://schemas.microsoft.com/office/drawing/2014/main" id="{B3547ACF-93DB-432C-8501-53CE1E742F90}"/>
              </a:ext>
            </a:extLst>
          </p:cNvPr>
          <p:cNvSpPr>
            <a:spLocks noGrp="1"/>
          </p:cNvSpPr>
          <p:nvPr>
            <p:ph type="sldNum" sz="quarter" idx="12"/>
          </p:nvPr>
        </p:nvSpPr>
        <p:spPr>
          <a:xfrm>
            <a:off x="458973" y="6083300"/>
            <a:ext cx="551167" cy="365125"/>
          </a:xfrm>
        </p:spPr>
        <p:txBody>
          <a:bodyPr/>
          <a:lstStyle/>
          <a:p>
            <a:fld id="{D335780A-43D3-4FD6-B62D-2AB0EB7C12A5}" type="slidenum">
              <a:rPr lang="en-IN" sz="2000" smtClean="0"/>
              <a:t>2</a:t>
            </a:fld>
            <a:endParaRPr lang="en-IN" sz="2000" dirty="0"/>
          </a:p>
        </p:txBody>
      </p:sp>
    </p:spTree>
    <p:extLst>
      <p:ext uri="{BB962C8B-B14F-4D97-AF65-F5344CB8AC3E}">
        <p14:creationId xmlns:p14="http://schemas.microsoft.com/office/powerpoint/2010/main" val="3254494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E0F8-803F-487B-80B9-D2DD8A9D1A26}"/>
              </a:ext>
            </a:extLst>
          </p:cNvPr>
          <p:cNvSpPr>
            <a:spLocks noGrp="1"/>
          </p:cNvSpPr>
          <p:nvPr>
            <p:ph type="title"/>
          </p:nvPr>
        </p:nvSpPr>
        <p:spPr>
          <a:xfrm>
            <a:off x="1086643" y="0"/>
            <a:ext cx="10018713" cy="1752599"/>
          </a:xfrm>
          <a:noFill/>
          <a:ln>
            <a:noFill/>
          </a:ln>
        </p:spPr>
        <p:style>
          <a:lnRef idx="0">
            <a:scrgbClr r="0" g="0" b="0"/>
          </a:lnRef>
          <a:fillRef idx="0">
            <a:scrgbClr r="0" g="0" b="0"/>
          </a:fillRef>
          <a:effectRef idx="0">
            <a:scrgbClr r="0" g="0" b="0"/>
          </a:effectRef>
          <a:fontRef idx="minor">
            <a:schemeClr val="dk1"/>
          </a:fontRef>
        </p:style>
        <p:txBody>
          <a:bodyPr>
            <a:normAutofit/>
          </a:bodyPr>
          <a:lstStyle/>
          <a:p>
            <a:pPr algn="ctr"/>
            <a:r>
              <a:rPr lang="en-IN" dirty="0">
                <a:solidFill>
                  <a:schemeClr val="tx1"/>
                </a:solidFill>
              </a:rPr>
              <a:t>Qubit Readout</a:t>
            </a:r>
          </a:p>
        </p:txBody>
      </p:sp>
      <p:sp>
        <p:nvSpPr>
          <p:cNvPr id="3" name="Content Placeholder 2">
            <a:extLst>
              <a:ext uri="{FF2B5EF4-FFF2-40B4-BE49-F238E27FC236}">
                <a16:creationId xmlns:a16="http://schemas.microsoft.com/office/drawing/2014/main" id="{6382717F-AA8C-475C-BD74-BFBB09574660}"/>
              </a:ext>
            </a:extLst>
          </p:cNvPr>
          <p:cNvSpPr>
            <a:spLocks noGrp="1"/>
          </p:cNvSpPr>
          <p:nvPr>
            <p:ph idx="1"/>
          </p:nvPr>
        </p:nvSpPr>
        <p:spPr>
          <a:xfrm>
            <a:off x="1484310" y="1872343"/>
            <a:ext cx="10018713" cy="3918857"/>
          </a:xfrm>
        </p:spPr>
        <p:txBody>
          <a:bodyPr anchor="t">
            <a:normAutofit/>
          </a:bodyPr>
          <a:lstStyle/>
          <a:p>
            <a:r>
              <a:rPr lang="en-US" sz="2000" dirty="0">
                <a:latin typeface="+mj-lt"/>
              </a:rPr>
              <a:t>Fast and high-fidelity qubit readout is crucial in quantum computing. </a:t>
            </a:r>
          </a:p>
          <a:p>
            <a:endParaRPr lang="en-US" sz="2000" dirty="0">
              <a:latin typeface="+mj-lt"/>
            </a:endParaRPr>
          </a:p>
          <a:p>
            <a:r>
              <a:rPr lang="en-US" sz="2000" dirty="0"/>
              <a:t>Techniques of Qubit Readouts are:</a:t>
            </a:r>
          </a:p>
          <a:p>
            <a:pPr lvl="2"/>
            <a:r>
              <a:rPr lang="en-IN" b="1" dirty="0"/>
              <a:t>High-fidelity single-shot readout.</a:t>
            </a:r>
          </a:p>
          <a:p>
            <a:pPr lvl="2"/>
            <a:r>
              <a:rPr lang="en-IN" b="1" dirty="0"/>
              <a:t>Dispersive Readout </a:t>
            </a:r>
          </a:p>
          <a:p>
            <a:pPr marL="0" indent="0">
              <a:buNone/>
            </a:pPr>
            <a:endParaRPr lang="en-US" sz="2000" dirty="0">
              <a:latin typeface="+mj-lt"/>
            </a:endParaRPr>
          </a:p>
          <a:p>
            <a:r>
              <a:rPr lang="en-US" sz="2000" dirty="0">
                <a:latin typeface="+mj-lt"/>
              </a:rPr>
              <a:t>The dispersive readout is the currently most common readout technique in the circuit QED</a:t>
            </a:r>
            <a:r>
              <a:rPr lang="en-IN" sz="2000" dirty="0">
                <a:latin typeface="+mj-lt"/>
              </a:rPr>
              <a:t> </a:t>
            </a:r>
            <a:r>
              <a:rPr lang="en-US" sz="2000" dirty="0">
                <a:latin typeface="+mj-lt"/>
              </a:rPr>
              <a:t>architecture, which we will briefly introduce in the next section.</a:t>
            </a:r>
          </a:p>
          <a:p>
            <a:pPr marL="0" indent="0">
              <a:buNone/>
            </a:pPr>
            <a:endParaRPr lang="en-US" sz="1600" dirty="0">
              <a:latin typeface="+mj-lt"/>
            </a:endParaRPr>
          </a:p>
        </p:txBody>
      </p:sp>
      <p:sp>
        <p:nvSpPr>
          <p:cNvPr id="5" name="Slide Number Placeholder 4">
            <a:extLst>
              <a:ext uri="{FF2B5EF4-FFF2-40B4-BE49-F238E27FC236}">
                <a16:creationId xmlns:a16="http://schemas.microsoft.com/office/drawing/2014/main" id="{B59D4B14-D37A-4739-9A3C-4A54EDD589F6}"/>
              </a:ext>
            </a:extLst>
          </p:cNvPr>
          <p:cNvSpPr>
            <a:spLocks noGrp="1"/>
          </p:cNvSpPr>
          <p:nvPr>
            <p:ph type="sldNum" sz="quarter" idx="12"/>
          </p:nvPr>
        </p:nvSpPr>
        <p:spPr>
          <a:xfrm>
            <a:off x="0" y="6237245"/>
            <a:ext cx="551167" cy="365125"/>
          </a:xfrm>
        </p:spPr>
        <p:txBody>
          <a:bodyPr/>
          <a:lstStyle/>
          <a:p>
            <a:fld id="{D335780A-43D3-4FD6-B62D-2AB0EB7C12A5}" type="slidenum">
              <a:rPr lang="en-IN" sz="1400" smtClean="0"/>
              <a:t>20</a:t>
            </a:fld>
            <a:endParaRPr lang="en-IN" sz="1400" dirty="0"/>
          </a:p>
        </p:txBody>
      </p:sp>
    </p:spTree>
    <p:extLst>
      <p:ext uri="{BB962C8B-B14F-4D97-AF65-F5344CB8AC3E}">
        <p14:creationId xmlns:p14="http://schemas.microsoft.com/office/powerpoint/2010/main" val="54234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877F-E3F2-4843-8F02-239570E32878}"/>
              </a:ext>
            </a:extLst>
          </p:cNvPr>
          <p:cNvSpPr>
            <a:spLocks noGrp="1"/>
          </p:cNvSpPr>
          <p:nvPr>
            <p:ph type="title"/>
          </p:nvPr>
        </p:nvSpPr>
        <p:spPr>
          <a:xfrm>
            <a:off x="1474786" y="228601"/>
            <a:ext cx="10018713" cy="1447800"/>
          </a:xfrm>
        </p:spPr>
        <p:txBody>
          <a:bodyPr/>
          <a:lstStyle/>
          <a:p>
            <a:r>
              <a:rPr lang="en-IN" dirty="0"/>
              <a:t>Dispersive Readout</a:t>
            </a:r>
          </a:p>
        </p:txBody>
      </p:sp>
      <p:sp>
        <p:nvSpPr>
          <p:cNvPr id="3" name="Content Placeholder 2">
            <a:extLst>
              <a:ext uri="{FF2B5EF4-FFF2-40B4-BE49-F238E27FC236}">
                <a16:creationId xmlns:a16="http://schemas.microsoft.com/office/drawing/2014/main" id="{A4863293-4645-40A2-AE50-D6A42A1273EC}"/>
              </a:ext>
            </a:extLst>
          </p:cNvPr>
          <p:cNvSpPr>
            <a:spLocks noGrp="1"/>
          </p:cNvSpPr>
          <p:nvPr>
            <p:ph idx="1"/>
          </p:nvPr>
        </p:nvSpPr>
        <p:spPr>
          <a:xfrm>
            <a:off x="1313045" y="1776412"/>
            <a:ext cx="10180454" cy="3742645"/>
          </a:xfrm>
        </p:spPr>
        <p:txBody>
          <a:bodyPr>
            <a:normAutofit/>
          </a:bodyPr>
          <a:lstStyle/>
          <a:p>
            <a:r>
              <a:rPr lang="en-US" sz="1800" dirty="0"/>
              <a:t>Dispersive readout is to obtain the qubit state information through the readout resonator. </a:t>
            </a:r>
          </a:p>
          <a:p>
            <a:pPr marL="0" indent="0">
              <a:buNone/>
            </a:pPr>
            <a:endParaRPr lang="en-US" sz="1800" dirty="0"/>
          </a:p>
          <a:p>
            <a:r>
              <a:rPr lang="en-US" sz="1800" dirty="0"/>
              <a:t>The qubit circuit is coupled to the readout resonator through capacitance or inductance, and the state of the qubit is detected by measuring the transmission coefficient of the readout resonator. </a:t>
            </a:r>
          </a:p>
          <a:p>
            <a:endParaRPr lang="en-US" sz="1800" dirty="0"/>
          </a:p>
          <a:p>
            <a:r>
              <a:rPr lang="en-US" sz="1800" dirty="0"/>
              <a:t>During the measurement, the qubit and the readout resonator form the Hamiltonian of the Jaynes-Cummings model</a:t>
            </a:r>
          </a:p>
          <a:p>
            <a:pPr marL="0" indent="0">
              <a:buNone/>
            </a:pPr>
            <a:endParaRPr lang="en-US" sz="1800" dirty="0"/>
          </a:p>
        </p:txBody>
      </p:sp>
      <p:sp>
        <p:nvSpPr>
          <p:cNvPr id="4" name="Slide Number Placeholder 3">
            <a:extLst>
              <a:ext uri="{FF2B5EF4-FFF2-40B4-BE49-F238E27FC236}">
                <a16:creationId xmlns:a16="http://schemas.microsoft.com/office/drawing/2014/main" id="{065908EE-A868-4CA9-8853-9CFBE30498BC}"/>
              </a:ext>
            </a:extLst>
          </p:cNvPr>
          <p:cNvSpPr>
            <a:spLocks noGrp="1"/>
          </p:cNvSpPr>
          <p:nvPr>
            <p:ph type="sldNum" sz="quarter" idx="12"/>
          </p:nvPr>
        </p:nvSpPr>
        <p:spPr>
          <a:xfrm>
            <a:off x="0" y="6324331"/>
            <a:ext cx="551167" cy="365125"/>
          </a:xfrm>
        </p:spPr>
        <p:txBody>
          <a:bodyPr/>
          <a:lstStyle/>
          <a:p>
            <a:fld id="{D335780A-43D3-4FD6-B62D-2AB0EB7C12A5}" type="slidenum">
              <a:rPr lang="en-IN" sz="1400" smtClean="0"/>
              <a:t>21</a:t>
            </a:fld>
            <a:endParaRPr lang="en-IN" sz="1400" dirty="0"/>
          </a:p>
        </p:txBody>
      </p:sp>
    </p:spTree>
    <p:extLst>
      <p:ext uri="{BB962C8B-B14F-4D97-AF65-F5344CB8AC3E}">
        <p14:creationId xmlns:p14="http://schemas.microsoft.com/office/powerpoint/2010/main" val="2882413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900B9-AACE-47D7-81ED-5DB37D10A285}"/>
              </a:ext>
            </a:extLst>
          </p:cNvPr>
          <p:cNvSpPr>
            <a:spLocks noGrp="1"/>
          </p:cNvSpPr>
          <p:nvPr>
            <p:ph type="title"/>
          </p:nvPr>
        </p:nvSpPr>
        <p:spPr>
          <a:xfrm>
            <a:off x="1422166" y="195308"/>
            <a:ext cx="10018713" cy="1081965"/>
          </a:xfrm>
        </p:spPr>
        <p:txBody>
          <a:bodyPr/>
          <a:lstStyle/>
          <a:p>
            <a:r>
              <a:rPr lang="en-US" dirty="0"/>
              <a:t>Quantum Processor Anatomy </a:t>
            </a:r>
            <a:endParaRPr lang="en-IN" dirty="0"/>
          </a:p>
        </p:txBody>
      </p:sp>
      <p:pic>
        <p:nvPicPr>
          <p:cNvPr id="5" name="Content Placeholder 4" descr="A picture containing circuit&#10;&#10;Description automatically generated">
            <a:extLst>
              <a:ext uri="{FF2B5EF4-FFF2-40B4-BE49-F238E27FC236}">
                <a16:creationId xmlns:a16="http://schemas.microsoft.com/office/drawing/2014/main" id="{9039C5B8-9CD8-42CE-852B-7D441CB8CF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926" y="1463755"/>
            <a:ext cx="9144792" cy="4183743"/>
          </a:xfrm>
        </p:spPr>
      </p:pic>
      <p:sp>
        <p:nvSpPr>
          <p:cNvPr id="3" name="Slide Number Placeholder 2">
            <a:extLst>
              <a:ext uri="{FF2B5EF4-FFF2-40B4-BE49-F238E27FC236}">
                <a16:creationId xmlns:a16="http://schemas.microsoft.com/office/drawing/2014/main" id="{EC185532-D06A-4A3A-84E5-EECC930718CD}"/>
              </a:ext>
            </a:extLst>
          </p:cNvPr>
          <p:cNvSpPr>
            <a:spLocks noGrp="1"/>
          </p:cNvSpPr>
          <p:nvPr>
            <p:ph type="sldNum" sz="quarter" idx="12"/>
          </p:nvPr>
        </p:nvSpPr>
        <p:spPr>
          <a:xfrm>
            <a:off x="0" y="6324332"/>
            <a:ext cx="551167" cy="365125"/>
          </a:xfrm>
        </p:spPr>
        <p:txBody>
          <a:bodyPr/>
          <a:lstStyle/>
          <a:p>
            <a:fld id="{D335780A-43D3-4FD6-B62D-2AB0EB7C12A5}" type="slidenum">
              <a:rPr lang="en-IN" sz="1400" smtClean="0"/>
              <a:t>22</a:t>
            </a:fld>
            <a:endParaRPr lang="en-IN" sz="1400" dirty="0"/>
          </a:p>
        </p:txBody>
      </p:sp>
    </p:spTree>
    <p:extLst>
      <p:ext uri="{BB962C8B-B14F-4D97-AF65-F5344CB8AC3E}">
        <p14:creationId xmlns:p14="http://schemas.microsoft.com/office/powerpoint/2010/main" val="36889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318489-839E-469B-9EEE-DAABA3196453}"/>
              </a:ext>
            </a:extLst>
          </p:cNvPr>
          <p:cNvSpPr>
            <a:spLocks noGrp="1"/>
          </p:cNvSpPr>
          <p:nvPr>
            <p:ph type="title"/>
          </p:nvPr>
        </p:nvSpPr>
        <p:spPr>
          <a:xfrm>
            <a:off x="1399644" y="440266"/>
            <a:ext cx="10018713" cy="787399"/>
          </a:xfrm>
        </p:spPr>
        <p:txBody>
          <a:bodyPr/>
          <a:lstStyle/>
          <a:p>
            <a:r>
              <a:rPr lang="en-US" dirty="0"/>
              <a:t>Quantum Processor Architecture</a:t>
            </a:r>
            <a:endParaRPr lang="en-IN" dirty="0"/>
          </a:p>
        </p:txBody>
      </p:sp>
      <p:pic>
        <p:nvPicPr>
          <p:cNvPr id="6" name="Content Placeholder 5" descr="A close up of a card&#10;&#10;Descripdsadsdasdtion automatically generated">
            <a:extLst>
              <a:ext uri="{FF2B5EF4-FFF2-40B4-BE49-F238E27FC236}">
                <a16:creationId xmlns:a16="http://schemas.microsoft.com/office/drawing/2014/main" id="{594481F6-AD80-436A-A7B7-44C39DA636E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backgroundRemoval t="602" b="95382" l="1022" r="94891">
                        <a14:foregroundMark x1="39708" y1="14859" x2="39708" y2="14859"/>
                        <a14:foregroundMark x1="49343" y1="17671" x2="49343" y2="17671"/>
                        <a14:foregroundMark x1="63358" y1="20482" x2="63358" y2="20482"/>
                        <a14:foregroundMark x1="67007" y1="16265" x2="67007" y2="16265"/>
                        <a14:foregroundMark x1="54307" y1="17671" x2="54307" y2="17671"/>
                        <a14:foregroundMark x1="68321" y1="20482" x2="68321" y2="20482"/>
                        <a14:foregroundMark x1="74453" y1="21888" x2="74453" y2="21888"/>
                        <a14:foregroundMark x1="56642" y1="18675" x2="56642" y2="18675"/>
                        <a14:foregroundMark x1="59708" y1="18072" x2="59708" y2="18072"/>
                        <a14:foregroundMark x1="63504" y1="13052" x2="63504" y2="13052"/>
                        <a14:foregroundMark x1="71241" y1="11245" x2="71825" y2="11446"/>
                        <a14:foregroundMark x1="78248" y1="12048" x2="78248" y2="12048"/>
                        <a14:foregroundMark x1="81606" y1="15663" x2="82190" y2="16064"/>
                        <a14:foregroundMark x1="87445" y1="17671" x2="87445" y2="17671"/>
                        <a14:foregroundMark x1="82044" y1="22088" x2="89781" y2="17269"/>
                        <a14:foregroundMark x1="70657" y1="15462" x2="36642" y2="6627"/>
                        <a14:foregroundMark x1="37664" y1="1807" x2="48029" y2="2811"/>
                        <a14:foregroundMark x1="92409" y1="11647" x2="95328" y2="20482"/>
                        <a14:foregroundMark x1="27299" y1="45382" x2="37372" y2="46988"/>
                        <a14:foregroundMark x1="46423" y1="49197" x2="53139" y2="50201"/>
                        <a14:foregroundMark x1="37518" y1="2209" x2="42336" y2="1807"/>
                        <a14:foregroundMark x1="13723" y1="75904" x2="13723" y2="75904"/>
                        <a14:foregroundMark x1="14891" y1="70884" x2="14891" y2="70884"/>
                        <a14:foregroundMark x1="14015" y1="68876" x2="21460" y2="67871"/>
                        <a14:foregroundMark x1="21460" y1="67871" x2="20584" y2="77711"/>
                        <a14:foregroundMark x1="20584" y1="77711" x2="20146" y2="77912"/>
                        <a14:foregroundMark x1="9781" y1="66667" x2="6131" y2="76104"/>
                        <a14:foregroundMark x1="6131" y1="76104" x2="6131" y2="76908"/>
                        <a14:foregroundMark x1="56642" y1="51004" x2="56642" y2="52410"/>
                        <a14:foregroundMark x1="52117" y1="70080" x2="44088" y2="68876"/>
                        <a14:foregroundMark x1="44088" y1="68876" x2="36642" y2="73494"/>
                        <a14:foregroundMark x1="36642" y1="73494" x2="35912" y2="75502"/>
                        <a14:foregroundMark x1="38102" y1="71687" x2="46277" y2="72289"/>
                        <a14:foregroundMark x1="46277" y1="72289" x2="39562" y2="79719"/>
                        <a14:foregroundMark x1="39562" y1="79719" x2="37956" y2="80723"/>
                        <a14:foregroundMark x1="39270" y1="72892" x2="32117" y2="75301"/>
                        <a14:foregroundMark x1="32117" y1="75301" x2="29343" y2="81325"/>
                        <a14:foregroundMark x1="25839" y1="79317" x2="35182" y2="78916"/>
                        <a14:foregroundMark x1="35182" y1="78916" x2="42628" y2="81325"/>
                        <a14:foregroundMark x1="42628" y1="81325" x2="42482" y2="86145"/>
                        <a14:foregroundMark x1="5985" y1="77309" x2="3650" y2="87751"/>
                        <a14:foregroundMark x1="3650" y1="87751" x2="8657" y2="90644"/>
                        <a14:foregroundMark x1="11238" y1="91961" x2="19562" y2="91767"/>
                        <a14:foregroundMark x1="19562" y1="91767" x2="46131" y2="95582"/>
                        <a14:foregroundMark x1="11971" y1="75301" x2="11971" y2="75301"/>
                        <a14:foregroundMark x1="11679" y1="74297" x2="11679" y2="74297"/>
                        <a14:foregroundMark x1="11533" y1="74297" x2="10803" y2="74699"/>
                        <a14:foregroundMark x1="11971" y1="73695" x2="11971" y2="73695"/>
                        <a14:foregroundMark x1="38102" y1="2209" x2="40146" y2="602"/>
                        <a14:foregroundMark x1="40292" y1="1606" x2="40292" y2="1606"/>
                        <a14:foregroundMark x1="39854" y1="1406" x2="40292" y2="1205"/>
                        <a14:backgroundMark x1="36934" y1="1406" x2="36934" y2="1406"/>
                        <a14:backgroundMark x1="37080" y1="1406" x2="37080" y2="1406"/>
                        <a14:backgroundMark x1="37810" y1="1406" x2="37810" y2="1406"/>
                        <a14:backgroundMark x1="37810" y1="1406" x2="37810" y2="1406"/>
                        <a14:backgroundMark x1="37518" y1="1406" x2="37518" y2="1406"/>
                        <a14:backgroundMark x1="11679" y1="92771" x2="11679" y2="92771"/>
                        <a14:backgroundMark x1="10803" y1="91968" x2="10803" y2="91968"/>
                        <a14:backgroundMark x1="11241" y1="91968" x2="9051" y2="91566"/>
                        <a14:backgroundMark x1="11679" y1="92169" x2="11679" y2="92169"/>
                        <a14:backgroundMark x1="12117" y1="92169" x2="12117" y2="92169"/>
                        <a14:backgroundMark x1="3504" y1="24096" x2="3504" y2="24096"/>
                        <a14:backgroundMark x1="4234" y1="20683" x2="4818" y2="23092"/>
                        <a14:backgroundMark x1="7007" y1="20683" x2="6861" y2="26104"/>
                        <a14:backgroundMark x1="8759" y1="21486" x2="4672" y2="26707"/>
                        <a14:backgroundMark x1="5839" y1="25502" x2="3504" y2="23092"/>
                        <a14:backgroundMark x1="2044" y1="22490" x2="1168" y2="22490"/>
                        <a14:backgroundMark x1="730" y1="21888" x2="3358" y2="21687"/>
                      </a14:backgroundRemoval>
                    </a14:imgEffect>
                  </a14:imgLayer>
                </a14:imgProps>
              </a:ext>
              <a:ext uri="{28A0092B-C50C-407E-A947-70E740481C1C}">
                <a14:useLocalDpi xmlns:a14="http://schemas.microsoft.com/office/drawing/2010/main" val="0"/>
              </a:ext>
            </a:extLst>
          </a:blip>
          <a:stretch>
            <a:fillRect/>
          </a:stretch>
        </p:blipFill>
        <p:spPr>
          <a:xfrm>
            <a:off x="2849562" y="2134876"/>
            <a:ext cx="5895228" cy="4285876"/>
          </a:xfrm>
          <a:prstGeom prst="rect">
            <a:avLst/>
          </a:prstGeom>
        </p:spPr>
      </p:pic>
      <p:sp>
        <p:nvSpPr>
          <p:cNvPr id="5" name="Rectangle 4">
            <a:extLst>
              <a:ext uri="{FF2B5EF4-FFF2-40B4-BE49-F238E27FC236}">
                <a16:creationId xmlns:a16="http://schemas.microsoft.com/office/drawing/2014/main" id="{6FABECE0-88E9-4C06-A086-DD1767D8127E}"/>
              </a:ext>
            </a:extLst>
          </p:cNvPr>
          <p:cNvSpPr/>
          <p:nvPr/>
        </p:nvSpPr>
        <p:spPr>
          <a:xfrm>
            <a:off x="8229600" y="1465462"/>
            <a:ext cx="483815" cy="2301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3" name="TextBox 12">
            <a:extLst>
              <a:ext uri="{FF2B5EF4-FFF2-40B4-BE49-F238E27FC236}">
                <a16:creationId xmlns:a16="http://schemas.microsoft.com/office/drawing/2014/main" id="{5636CEA4-2463-4D2F-881B-AAF70290AA28}"/>
              </a:ext>
            </a:extLst>
          </p:cNvPr>
          <p:cNvSpPr txBox="1"/>
          <p:nvPr/>
        </p:nvSpPr>
        <p:spPr>
          <a:xfrm>
            <a:off x="8851769" y="1465462"/>
            <a:ext cx="1602557" cy="646331"/>
          </a:xfrm>
          <a:prstGeom prst="rect">
            <a:avLst/>
          </a:prstGeom>
          <a:noFill/>
        </p:spPr>
        <p:txBody>
          <a:bodyPr wrap="square" rtlCol="0">
            <a:spAutoFit/>
          </a:bodyPr>
          <a:lstStyle/>
          <a:p>
            <a:r>
              <a:rPr lang="en-US" dirty="0"/>
              <a:t>Algorithm</a:t>
            </a:r>
          </a:p>
          <a:p>
            <a:r>
              <a:rPr lang="en-US" dirty="0"/>
              <a:t>Execution</a:t>
            </a:r>
            <a:endParaRPr lang="en-IN" dirty="0"/>
          </a:p>
        </p:txBody>
      </p:sp>
      <p:sp>
        <p:nvSpPr>
          <p:cNvPr id="14" name="TextBox 13">
            <a:extLst>
              <a:ext uri="{FF2B5EF4-FFF2-40B4-BE49-F238E27FC236}">
                <a16:creationId xmlns:a16="http://schemas.microsoft.com/office/drawing/2014/main" id="{82C59C8C-24EA-43D2-9C37-6D88FEE2BCD9}"/>
              </a:ext>
            </a:extLst>
          </p:cNvPr>
          <p:cNvSpPr txBox="1"/>
          <p:nvPr/>
        </p:nvSpPr>
        <p:spPr>
          <a:xfrm>
            <a:off x="9762270" y="3262481"/>
            <a:ext cx="2066514" cy="646331"/>
          </a:xfrm>
          <a:prstGeom prst="rect">
            <a:avLst/>
          </a:prstGeom>
          <a:noFill/>
        </p:spPr>
        <p:txBody>
          <a:bodyPr wrap="square" rtlCol="0">
            <a:spAutoFit/>
          </a:bodyPr>
          <a:lstStyle/>
          <a:p>
            <a:r>
              <a:rPr lang="en-US" dirty="0"/>
              <a:t>Logical Input/Output</a:t>
            </a:r>
            <a:endParaRPr lang="en-IN" dirty="0"/>
          </a:p>
        </p:txBody>
      </p:sp>
      <p:sp>
        <p:nvSpPr>
          <p:cNvPr id="15" name="TextBox 14">
            <a:extLst>
              <a:ext uri="{FF2B5EF4-FFF2-40B4-BE49-F238E27FC236}">
                <a16:creationId xmlns:a16="http://schemas.microsoft.com/office/drawing/2014/main" id="{6E096D20-521E-48AF-B76D-6702161AAC41}"/>
              </a:ext>
            </a:extLst>
          </p:cNvPr>
          <p:cNvSpPr txBox="1"/>
          <p:nvPr/>
        </p:nvSpPr>
        <p:spPr>
          <a:xfrm>
            <a:off x="9445792" y="4188082"/>
            <a:ext cx="1913484" cy="646331"/>
          </a:xfrm>
          <a:prstGeom prst="rect">
            <a:avLst/>
          </a:prstGeom>
          <a:noFill/>
        </p:spPr>
        <p:txBody>
          <a:bodyPr wrap="square" rtlCol="0">
            <a:spAutoFit/>
          </a:bodyPr>
          <a:lstStyle/>
          <a:p>
            <a:r>
              <a:rPr lang="en-US" dirty="0"/>
              <a:t>Logical Qubits and Logical gate</a:t>
            </a:r>
            <a:endParaRPr lang="en-IN" dirty="0"/>
          </a:p>
        </p:txBody>
      </p:sp>
      <p:sp>
        <p:nvSpPr>
          <p:cNvPr id="16" name="TextBox 15">
            <a:extLst>
              <a:ext uri="{FF2B5EF4-FFF2-40B4-BE49-F238E27FC236}">
                <a16:creationId xmlns:a16="http://schemas.microsoft.com/office/drawing/2014/main" id="{732D2DF1-4DD3-4253-9671-676E4F84F5B3}"/>
              </a:ext>
            </a:extLst>
          </p:cNvPr>
          <p:cNvSpPr txBox="1"/>
          <p:nvPr/>
        </p:nvSpPr>
        <p:spPr>
          <a:xfrm>
            <a:off x="7987216" y="5687217"/>
            <a:ext cx="2044831" cy="369332"/>
          </a:xfrm>
          <a:prstGeom prst="rect">
            <a:avLst/>
          </a:prstGeom>
          <a:noFill/>
        </p:spPr>
        <p:txBody>
          <a:bodyPr wrap="square" rtlCol="0">
            <a:spAutoFit/>
          </a:bodyPr>
          <a:lstStyle/>
          <a:p>
            <a:r>
              <a:rPr lang="en-US" dirty="0"/>
              <a:t>Physical Layer</a:t>
            </a:r>
            <a:endParaRPr lang="en-IN" dirty="0"/>
          </a:p>
        </p:txBody>
      </p:sp>
      <p:sp>
        <p:nvSpPr>
          <p:cNvPr id="17" name="TextBox 16">
            <a:extLst>
              <a:ext uri="{FF2B5EF4-FFF2-40B4-BE49-F238E27FC236}">
                <a16:creationId xmlns:a16="http://schemas.microsoft.com/office/drawing/2014/main" id="{1B42A6E3-0CF7-478B-8D67-A195A8CAA518}"/>
              </a:ext>
            </a:extLst>
          </p:cNvPr>
          <p:cNvSpPr txBox="1"/>
          <p:nvPr/>
        </p:nvSpPr>
        <p:spPr>
          <a:xfrm>
            <a:off x="2006424" y="2198135"/>
            <a:ext cx="1569406" cy="369332"/>
          </a:xfrm>
          <a:prstGeom prst="rect">
            <a:avLst/>
          </a:prstGeom>
          <a:noFill/>
        </p:spPr>
        <p:txBody>
          <a:bodyPr wrap="square" rtlCol="0">
            <a:spAutoFit/>
          </a:bodyPr>
          <a:lstStyle/>
          <a:p>
            <a:r>
              <a:rPr lang="en-US" dirty="0"/>
              <a:t>Logical Layer </a:t>
            </a:r>
            <a:endParaRPr lang="en-IN" dirty="0"/>
          </a:p>
        </p:txBody>
      </p:sp>
      <p:sp>
        <p:nvSpPr>
          <p:cNvPr id="18" name="TextBox 17">
            <a:extLst>
              <a:ext uri="{FF2B5EF4-FFF2-40B4-BE49-F238E27FC236}">
                <a16:creationId xmlns:a16="http://schemas.microsoft.com/office/drawing/2014/main" id="{1664FBCF-A016-400E-8703-3D29FF2D8106}"/>
              </a:ext>
            </a:extLst>
          </p:cNvPr>
          <p:cNvSpPr txBox="1"/>
          <p:nvPr/>
        </p:nvSpPr>
        <p:spPr>
          <a:xfrm>
            <a:off x="823452" y="3442653"/>
            <a:ext cx="1918551" cy="369332"/>
          </a:xfrm>
          <a:prstGeom prst="rect">
            <a:avLst/>
          </a:prstGeom>
          <a:noFill/>
        </p:spPr>
        <p:txBody>
          <a:bodyPr wrap="square" rtlCol="0">
            <a:spAutoFit/>
          </a:bodyPr>
          <a:lstStyle/>
          <a:p>
            <a:r>
              <a:rPr lang="en-US" dirty="0"/>
              <a:t>Error Correction</a:t>
            </a:r>
            <a:endParaRPr lang="en-IN" dirty="0"/>
          </a:p>
        </p:txBody>
      </p:sp>
      <p:sp>
        <p:nvSpPr>
          <p:cNvPr id="21" name="TextBox 20">
            <a:extLst>
              <a:ext uri="{FF2B5EF4-FFF2-40B4-BE49-F238E27FC236}">
                <a16:creationId xmlns:a16="http://schemas.microsoft.com/office/drawing/2014/main" id="{BC40EDA4-742E-421D-8E26-054AE2D8D67F}"/>
              </a:ext>
            </a:extLst>
          </p:cNvPr>
          <p:cNvSpPr txBox="1"/>
          <p:nvPr/>
        </p:nvSpPr>
        <p:spPr>
          <a:xfrm>
            <a:off x="832724" y="4201859"/>
            <a:ext cx="1826050" cy="369332"/>
          </a:xfrm>
          <a:prstGeom prst="rect">
            <a:avLst/>
          </a:prstGeom>
          <a:noFill/>
        </p:spPr>
        <p:txBody>
          <a:bodyPr wrap="square" rtlCol="0">
            <a:spAutoFit/>
          </a:bodyPr>
          <a:lstStyle/>
          <a:p>
            <a:r>
              <a:rPr lang="en-US" dirty="0"/>
              <a:t>I/O FPGAs</a:t>
            </a:r>
            <a:endParaRPr lang="en-IN" dirty="0"/>
          </a:p>
        </p:txBody>
      </p:sp>
      <p:sp>
        <p:nvSpPr>
          <p:cNvPr id="22" name="TextBox 21">
            <a:extLst>
              <a:ext uri="{FF2B5EF4-FFF2-40B4-BE49-F238E27FC236}">
                <a16:creationId xmlns:a16="http://schemas.microsoft.com/office/drawing/2014/main" id="{A74D7A11-83D2-4EBD-B37B-B414BFEC35A7}"/>
              </a:ext>
            </a:extLst>
          </p:cNvPr>
          <p:cNvSpPr txBox="1"/>
          <p:nvPr/>
        </p:nvSpPr>
        <p:spPr>
          <a:xfrm>
            <a:off x="1143000" y="5187830"/>
            <a:ext cx="1826050" cy="369332"/>
          </a:xfrm>
          <a:prstGeom prst="rect">
            <a:avLst/>
          </a:prstGeom>
          <a:noFill/>
        </p:spPr>
        <p:txBody>
          <a:bodyPr wrap="square" rtlCol="0">
            <a:spAutoFit/>
          </a:bodyPr>
          <a:lstStyle/>
          <a:p>
            <a:r>
              <a:rPr lang="en-US" dirty="0"/>
              <a:t>Physical Qubits </a:t>
            </a:r>
            <a:endParaRPr lang="en-IN" dirty="0"/>
          </a:p>
        </p:txBody>
      </p:sp>
      <p:sp>
        <p:nvSpPr>
          <p:cNvPr id="23" name="Left Bracket 22">
            <a:extLst>
              <a:ext uri="{FF2B5EF4-FFF2-40B4-BE49-F238E27FC236}">
                <a16:creationId xmlns:a16="http://schemas.microsoft.com/office/drawing/2014/main" id="{5E361A52-F21A-46D7-BF17-9E11EBA3554B}"/>
              </a:ext>
            </a:extLst>
          </p:cNvPr>
          <p:cNvSpPr/>
          <p:nvPr/>
        </p:nvSpPr>
        <p:spPr>
          <a:xfrm>
            <a:off x="3445434" y="2111793"/>
            <a:ext cx="166446" cy="1728687"/>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dirty="0">
              <a:solidFill>
                <a:sysClr val="windowText" lastClr="000000"/>
              </a:solidFill>
            </a:endParaRPr>
          </a:p>
        </p:txBody>
      </p:sp>
      <p:cxnSp>
        <p:nvCxnSpPr>
          <p:cNvPr id="27" name="Connector: Elbow 26">
            <a:extLst>
              <a:ext uri="{FF2B5EF4-FFF2-40B4-BE49-F238E27FC236}">
                <a16:creationId xmlns:a16="http://schemas.microsoft.com/office/drawing/2014/main" id="{4F634147-77EF-4F4D-9EED-23F9C7E8BEED}"/>
              </a:ext>
            </a:extLst>
          </p:cNvPr>
          <p:cNvCxnSpPr>
            <a:cxnSpLocks/>
          </p:cNvCxnSpPr>
          <p:nvPr/>
        </p:nvCxnSpPr>
        <p:spPr>
          <a:xfrm>
            <a:off x="2499360" y="3657600"/>
            <a:ext cx="1152563" cy="80691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C1D9B54-9821-4E2E-9B0C-DF2646C90127}"/>
              </a:ext>
            </a:extLst>
          </p:cNvPr>
          <p:cNvCxnSpPr>
            <a:cxnSpLocks/>
          </p:cNvCxnSpPr>
          <p:nvPr/>
        </p:nvCxnSpPr>
        <p:spPr>
          <a:xfrm>
            <a:off x="2056025" y="4557485"/>
            <a:ext cx="3902815" cy="614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D2B02BC1-10A5-4DEB-9316-AC7BAA08962D}"/>
              </a:ext>
            </a:extLst>
          </p:cNvPr>
          <p:cNvCxnSpPr>
            <a:endCxn id="22" idx="2"/>
          </p:cNvCxnSpPr>
          <p:nvPr/>
        </p:nvCxnSpPr>
        <p:spPr>
          <a:xfrm rot="10800000">
            <a:off x="2056026" y="5557162"/>
            <a:ext cx="913025" cy="32316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1E73EEC4-88FF-4A17-8DF8-66FF8E7C6F54}"/>
              </a:ext>
            </a:extLst>
          </p:cNvPr>
          <p:cNvCxnSpPr/>
          <p:nvPr/>
        </p:nvCxnSpPr>
        <p:spPr>
          <a:xfrm>
            <a:off x="4333961" y="4940523"/>
            <a:ext cx="0" cy="16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C10689A-455C-4214-AA19-FFB74D71424D}"/>
              </a:ext>
            </a:extLst>
          </p:cNvPr>
          <p:cNvCxnSpPr/>
          <p:nvPr/>
        </p:nvCxnSpPr>
        <p:spPr>
          <a:xfrm>
            <a:off x="5928360" y="5171624"/>
            <a:ext cx="0" cy="200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ight Bracket 51">
            <a:extLst>
              <a:ext uri="{FF2B5EF4-FFF2-40B4-BE49-F238E27FC236}">
                <a16:creationId xmlns:a16="http://schemas.microsoft.com/office/drawing/2014/main" id="{A541D97D-008B-4199-B975-5DAA36367470}"/>
              </a:ext>
            </a:extLst>
          </p:cNvPr>
          <p:cNvSpPr/>
          <p:nvPr/>
        </p:nvSpPr>
        <p:spPr>
          <a:xfrm>
            <a:off x="7848600" y="4386525"/>
            <a:ext cx="153303" cy="1633275"/>
          </a:xfrm>
          <a:prstGeom prst="righ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cxnSp>
        <p:nvCxnSpPr>
          <p:cNvPr id="54" name="Straight Arrow Connector 53">
            <a:extLst>
              <a:ext uri="{FF2B5EF4-FFF2-40B4-BE49-F238E27FC236}">
                <a16:creationId xmlns:a16="http://schemas.microsoft.com/office/drawing/2014/main" id="{752D474E-5F58-42D8-AEF3-09D909CFACD7}"/>
              </a:ext>
            </a:extLst>
          </p:cNvPr>
          <p:cNvCxnSpPr>
            <a:cxnSpLocks/>
          </p:cNvCxnSpPr>
          <p:nvPr/>
        </p:nvCxnSpPr>
        <p:spPr>
          <a:xfrm>
            <a:off x="7109530" y="4201859"/>
            <a:ext cx="2247830" cy="1846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7AB81D7-4293-4DF5-A2DD-62EB392685B9}"/>
              </a:ext>
            </a:extLst>
          </p:cNvPr>
          <p:cNvCxnSpPr>
            <a:cxnSpLocks/>
          </p:cNvCxnSpPr>
          <p:nvPr/>
        </p:nvCxnSpPr>
        <p:spPr>
          <a:xfrm>
            <a:off x="5383906" y="3111982"/>
            <a:ext cx="4269141" cy="49894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A57F79F8-9C3D-4DAC-BF8C-1E8286E4A4AD}"/>
              </a:ext>
            </a:extLst>
          </p:cNvPr>
          <p:cNvCxnSpPr/>
          <p:nvPr/>
        </p:nvCxnSpPr>
        <p:spPr>
          <a:xfrm flipH="1">
            <a:off x="5318559" y="3105834"/>
            <a:ext cx="65347" cy="255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1FDD1-E344-4457-8EF2-16F4E3174133}"/>
              </a:ext>
            </a:extLst>
          </p:cNvPr>
          <p:cNvCxnSpPr/>
          <p:nvPr/>
        </p:nvCxnSpPr>
        <p:spPr>
          <a:xfrm flipH="1">
            <a:off x="7380192" y="3354371"/>
            <a:ext cx="12299" cy="142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736F9FEE-C4D8-4D80-A85F-559B6B54F33E}"/>
              </a:ext>
            </a:extLst>
          </p:cNvPr>
          <p:cNvCxnSpPr>
            <a:endCxn id="13" idx="1"/>
          </p:cNvCxnSpPr>
          <p:nvPr/>
        </p:nvCxnSpPr>
        <p:spPr>
          <a:xfrm flipV="1">
            <a:off x="7109530" y="1788628"/>
            <a:ext cx="1742239" cy="69249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0ACAE583-0AD0-4286-B453-A60B30E7775D}"/>
              </a:ext>
            </a:extLst>
          </p:cNvPr>
          <p:cNvSpPr>
            <a:spLocks noGrp="1"/>
          </p:cNvSpPr>
          <p:nvPr>
            <p:ph type="sldNum" sz="quarter" idx="12"/>
          </p:nvPr>
        </p:nvSpPr>
        <p:spPr>
          <a:xfrm>
            <a:off x="0" y="6397669"/>
            <a:ext cx="551167" cy="365125"/>
          </a:xfrm>
        </p:spPr>
        <p:txBody>
          <a:bodyPr/>
          <a:lstStyle/>
          <a:p>
            <a:fld id="{D335780A-43D3-4FD6-B62D-2AB0EB7C12A5}" type="slidenum">
              <a:rPr lang="en-IN" sz="1400" smtClean="0"/>
              <a:t>23</a:t>
            </a:fld>
            <a:endParaRPr lang="en-IN" sz="1400" dirty="0"/>
          </a:p>
        </p:txBody>
      </p:sp>
    </p:spTree>
    <p:extLst>
      <p:ext uri="{BB962C8B-B14F-4D97-AF65-F5344CB8AC3E}">
        <p14:creationId xmlns:p14="http://schemas.microsoft.com/office/powerpoint/2010/main" val="2558496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7AF2-EDD1-45C0-A09C-8B86578B545A}"/>
              </a:ext>
            </a:extLst>
          </p:cNvPr>
          <p:cNvSpPr>
            <a:spLocks noGrp="1"/>
          </p:cNvSpPr>
          <p:nvPr>
            <p:ph type="title"/>
          </p:nvPr>
        </p:nvSpPr>
        <p:spPr>
          <a:xfrm>
            <a:off x="1342268" y="315158"/>
            <a:ext cx="10018713" cy="751642"/>
          </a:xfrm>
        </p:spPr>
        <p:txBody>
          <a:bodyPr>
            <a:normAutofit/>
          </a:bodyPr>
          <a:lstStyle/>
          <a:p>
            <a:r>
              <a:rPr lang="en-IN" dirty="0"/>
              <a:t>Dilution refrigerator</a:t>
            </a:r>
          </a:p>
        </p:txBody>
      </p:sp>
      <p:sp>
        <p:nvSpPr>
          <p:cNvPr id="3" name="Content Placeholder 2">
            <a:extLst>
              <a:ext uri="{FF2B5EF4-FFF2-40B4-BE49-F238E27FC236}">
                <a16:creationId xmlns:a16="http://schemas.microsoft.com/office/drawing/2014/main" id="{6CB1BD42-3C37-4F93-B02D-CB672BC78AE9}"/>
              </a:ext>
            </a:extLst>
          </p:cNvPr>
          <p:cNvSpPr>
            <a:spLocks noGrp="1"/>
          </p:cNvSpPr>
          <p:nvPr>
            <p:ph idx="1"/>
          </p:nvPr>
        </p:nvSpPr>
        <p:spPr>
          <a:xfrm>
            <a:off x="1484311" y="1180731"/>
            <a:ext cx="4611690" cy="4610470"/>
          </a:xfrm>
        </p:spPr>
        <p:txBody>
          <a:bodyPr>
            <a:normAutofit/>
          </a:bodyPr>
          <a:lstStyle/>
          <a:p>
            <a:r>
              <a:rPr lang="en-US" sz="2000" dirty="0"/>
              <a:t>Maintain an extremely low temperature is important in a superconducting quantum computer</a:t>
            </a:r>
          </a:p>
          <a:p>
            <a:endParaRPr lang="en-US" sz="2000" dirty="0"/>
          </a:p>
          <a:p>
            <a:r>
              <a:rPr lang="en-US" sz="2000" dirty="0"/>
              <a:t>This dilution refrigerator has a system of pipes that contain a mixture of two helium isotopes (isotope ③ and ④)</a:t>
            </a:r>
            <a:endParaRPr lang="en-IN" sz="2000" dirty="0"/>
          </a:p>
        </p:txBody>
      </p:sp>
      <p:pic>
        <p:nvPicPr>
          <p:cNvPr id="5" name="Picture 4" descr="A screenshot of a cell phone&#10;&#10;Description automatically generated">
            <a:extLst>
              <a:ext uri="{FF2B5EF4-FFF2-40B4-BE49-F238E27FC236}">
                <a16:creationId xmlns:a16="http://schemas.microsoft.com/office/drawing/2014/main" id="{2938F030-E731-43BE-883E-C2B5BC3253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6030" y="1775908"/>
            <a:ext cx="6011420" cy="3737386"/>
          </a:xfrm>
          <a:prstGeom prst="rect">
            <a:avLst/>
          </a:prstGeom>
        </p:spPr>
      </p:pic>
      <p:sp>
        <p:nvSpPr>
          <p:cNvPr id="4" name="Slide Number Placeholder 3">
            <a:extLst>
              <a:ext uri="{FF2B5EF4-FFF2-40B4-BE49-F238E27FC236}">
                <a16:creationId xmlns:a16="http://schemas.microsoft.com/office/drawing/2014/main" id="{5FB20C09-67D5-4D69-8FCD-0E3BB4EE3FD7}"/>
              </a:ext>
            </a:extLst>
          </p:cNvPr>
          <p:cNvSpPr>
            <a:spLocks noGrp="1"/>
          </p:cNvSpPr>
          <p:nvPr>
            <p:ph type="sldNum" sz="quarter" idx="12"/>
          </p:nvPr>
        </p:nvSpPr>
        <p:spPr>
          <a:xfrm>
            <a:off x="0" y="6324331"/>
            <a:ext cx="551167" cy="365125"/>
          </a:xfrm>
        </p:spPr>
        <p:txBody>
          <a:bodyPr/>
          <a:lstStyle/>
          <a:p>
            <a:fld id="{D335780A-43D3-4FD6-B62D-2AB0EB7C12A5}" type="slidenum">
              <a:rPr lang="en-IN" sz="1400" smtClean="0"/>
              <a:t>24</a:t>
            </a:fld>
            <a:endParaRPr lang="en-IN" sz="1400" dirty="0"/>
          </a:p>
        </p:txBody>
      </p:sp>
    </p:spTree>
    <p:extLst>
      <p:ext uri="{BB962C8B-B14F-4D97-AF65-F5344CB8AC3E}">
        <p14:creationId xmlns:p14="http://schemas.microsoft.com/office/powerpoint/2010/main" val="2556480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AE38-EC7A-4F00-AF64-1F7D15BA0539}"/>
              </a:ext>
            </a:extLst>
          </p:cNvPr>
          <p:cNvSpPr>
            <a:spLocks noGrp="1"/>
          </p:cNvSpPr>
          <p:nvPr>
            <p:ph type="title"/>
          </p:nvPr>
        </p:nvSpPr>
        <p:spPr>
          <a:xfrm>
            <a:off x="1019709" y="85726"/>
            <a:ext cx="5476342" cy="1857374"/>
          </a:xfrm>
        </p:spPr>
        <p:txBody>
          <a:bodyPr>
            <a:normAutofit fontScale="90000"/>
          </a:bodyPr>
          <a:lstStyle/>
          <a:p>
            <a:r>
              <a:rPr lang="en-US" dirty="0"/>
              <a:t>Inside IBM Quantum Computer Dilution Refrigerator </a:t>
            </a:r>
            <a:endParaRPr lang="en-IN" dirty="0"/>
          </a:p>
        </p:txBody>
      </p:sp>
      <p:sp>
        <p:nvSpPr>
          <p:cNvPr id="40" name="Content Placeholder 26">
            <a:extLst>
              <a:ext uri="{FF2B5EF4-FFF2-40B4-BE49-F238E27FC236}">
                <a16:creationId xmlns:a16="http://schemas.microsoft.com/office/drawing/2014/main" id="{56242A31-3266-42B2-9272-9C45548911AB}"/>
              </a:ext>
            </a:extLst>
          </p:cNvPr>
          <p:cNvSpPr>
            <a:spLocks noGrp="1"/>
          </p:cNvSpPr>
          <p:nvPr>
            <p:ph idx="1"/>
          </p:nvPr>
        </p:nvSpPr>
        <p:spPr>
          <a:xfrm>
            <a:off x="1484311" y="2666999"/>
            <a:ext cx="4773054" cy="3124201"/>
          </a:xfrm>
        </p:spPr>
        <p:txBody>
          <a:bodyPr anchor="t">
            <a:normAutofit/>
          </a:bodyPr>
          <a:lstStyle/>
          <a:p>
            <a:r>
              <a:rPr lang="en-US" sz="1800" dirty="0"/>
              <a:t>IBM Q’s dilution refrigerator cools temperature from 4</a:t>
            </a:r>
            <a:r>
              <a:rPr lang="en-US" sz="1800" b="1" dirty="0"/>
              <a:t>°</a:t>
            </a:r>
            <a:r>
              <a:rPr lang="en-US" sz="1800" dirty="0"/>
              <a:t> Kelvin to 15 Millikelvins at the </a:t>
            </a:r>
            <a:r>
              <a:rPr lang="en-US" sz="1800" dirty="0" err="1"/>
              <a:t>Cryoperm</a:t>
            </a:r>
            <a:r>
              <a:rPr lang="en-US" sz="1800" dirty="0"/>
              <a:t> shield</a:t>
            </a:r>
            <a:endParaRPr lang="en-US" dirty="0"/>
          </a:p>
        </p:txBody>
      </p:sp>
      <p:pic>
        <p:nvPicPr>
          <p:cNvPr id="23" name="Content Placeholder 6" descr="A picture containing building, sign, sitting, table&#10;&#10;Description automatically generated">
            <a:extLst>
              <a:ext uri="{FF2B5EF4-FFF2-40B4-BE49-F238E27FC236}">
                <a16:creationId xmlns:a16="http://schemas.microsoft.com/office/drawing/2014/main" id="{0DF0B34B-67E9-4A56-8A5E-8AD242A2F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5" y="49834"/>
            <a:ext cx="5396753" cy="675833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Slide Number Placeholder 2">
            <a:extLst>
              <a:ext uri="{FF2B5EF4-FFF2-40B4-BE49-F238E27FC236}">
                <a16:creationId xmlns:a16="http://schemas.microsoft.com/office/drawing/2014/main" id="{4B25CC45-2AD1-4CB3-B15E-A7449D3FC58D}"/>
              </a:ext>
            </a:extLst>
          </p:cNvPr>
          <p:cNvSpPr>
            <a:spLocks noGrp="1"/>
          </p:cNvSpPr>
          <p:nvPr>
            <p:ph type="sldNum" sz="quarter" idx="12"/>
          </p:nvPr>
        </p:nvSpPr>
        <p:spPr>
          <a:xfrm>
            <a:off x="0" y="6271306"/>
            <a:ext cx="551167" cy="365125"/>
          </a:xfrm>
        </p:spPr>
        <p:txBody>
          <a:bodyPr/>
          <a:lstStyle/>
          <a:p>
            <a:fld id="{D335780A-43D3-4FD6-B62D-2AB0EB7C12A5}" type="slidenum">
              <a:rPr lang="en-IN" sz="1400" smtClean="0"/>
              <a:t>25</a:t>
            </a:fld>
            <a:endParaRPr lang="en-IN" dirty="0"/>
          </a:p>
        </p:txBody>
      </p:sp>
      <p:pic>
        <p:nvPicPr>
          <p:cNvPr id="6" name="Content Placeholder 6" descr="A picture containing building, sign, sitting, table&#10;&#10;Description automatically generated">
            <a:extLst>
              <a:ext uri="{FF2B5EF4-FFF2-40B4-BE49-F238E27FC236}">
                <a16:creationId xmlns:a16="http://schemas.microsoft.com/office/drawing/2014/main" id="{33395A20-382A-4FD1-A9F2-3A46F8F77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5" y="13943"/>
            <a:ext cx="5396753" cy="675833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1687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AA17-9B21-4755-B992-C11F5C841652}"/>
              </a:ext>
            </a:extLst>
          </p:cNvPr>
          <p:cNvSpPr>
            <a:spLocks noGrp="1"/>
          </p:cNvSpPr>
          <p:nvPr>
            <p:ph type="title"/>
          </p:nvPr>
        </p:nvSpPr>
        <p:spPr>
          <a:xfrm>
            <a:off x="1171372" y="-165431"/>
            <a:ext cx="5747778" cy="1752599"/>
          </a:xfrm>
        </p:spPr>
        <p:txBody>
          <a:bodyPr>
            <a:normAutofit/>
          </a:bodyPr>
          <a:lstStyle/>
          <a:p>
            <a:r>
              <a:rPr lang="en-US" dirty="0"/>
              <a:t>D-wave 2000Q</a:t>
            </a:r>
            <a:endParaRPr lang="en-IN" dirty="0"/>
          </a:p>
        </p:txBody>
      </p:sp>
      <p:sp>
        <p:nvSpPr>
          <p:cNvPr id="3" name="Content Placeholder 2">
            <a:extLst>
              <a:ext uri="{FF2B5EF4-FFF2-40B4-BE49-F238E27FC236}">
                <a16:creationId xmlns:a16="http://schemas.microsoft.com/office/drawing/2014/main" id="{CED3D0C5-0DE8-4080-8916-54E998AB5316}"/>
              </a:ext>
            </a:extLst>
          </p:cNvPr>
          <p:cNvSpPr>
            <a:spLocks noGrp="1"/>
          </p:cNvSpPr>
          <p:nvPr>
            <p:ph idx="1"/>
          </p:nvPr>
        </p:nvSpPr>
        <p:spPr>
          <a:xfrm>
            <a:off x="1250912" y="1112198"/>
            <a:ext cx="6316281" cy="5495925"/>
          </a:xfrm>
        </p:spPr>
        <p:txBody>
          <a:bodyPr>
            <a:normAutofit/>
          </a:bodyPr>
          <a:lstStyle/>
          <a:p>
            <a:pPr>
              <a:lnSpc>
                <a:spcPct val="90000"/>
              </a:lnSpc>
            </a:pPr>
            <a:r>
              <a:rPr lang="en-US" sz="1600" dirty="0"/>
              <a:t>Built from a lattice of tiny loops of the metal niobium, each of which is one qubit </a:t>
            </a:r>
          </a:p>
          <a:p>
            <a:pPr>
              <a:lnSpc>
                <a:spcPct val="90000"/>
              </a:lnSpc>
            </a:pPr>
            <a:endParaRPr lang="en-US" sz="1600" dirty="0"/>
          </a:p>
          <a:p>
            <a:pPr>
              <a:lnSpc>
                <a:spcPct val="90000"/>
              </a:lnSpc>
            </a:pPr>
            <a:r>
              <a:rPr lang="en-US" sz="1600" dirty="0"/>
              <a:t>Operate at less than 15 millikelvin, approximately 180 times colder than interstellar space. </a:t>
            </a:r>
          </a:p>
          <a:p>
            <a:pPr marL="0" indent="0">
              <a:lnSpc>
                <a:spcPct val="90000"/>
              </a:lnSpc>
              <a:buNone/>
            </a:pPr>
            <a:endParaRPr lang="en-US" sz="1600" dirty="0"/>
          </a:p>
          <a:p>
            <a:pPr>
              <a:lnSpc>
                <a:spcPct val="90000"/>
              </a:lnSpc>
            </a:pPr>
            <a:r>
              <a:rPr lang="en-US" sz="1600" dirty="0"/>
              <a:t>The D-Wave 2000Q QPU by far the most complex superconducting integrated circuit ever built. </a:t>
            </a:r>
          </a:p>
          <a:p>
            <a:pPr marL="0" indent="0">
              <a:lnSpc>
                <a:spcPct val="90000"/>
              </a:lnSpc>
              <a:buNone/>
            </a:pPr>
            <a:endParaRPr lang="en-US" sz="1600" dirty="0"/>
          </a:p>
          <a:p>
            <a:pPr>
              <a:lnSpc>
                <a:spcPct val="90000"/>
              </a:lnSpc>
            </a:pPr>
            <a:r>
              <a:rPr lang="en-US" sz="1600" dirty="0"/>
              <a:t>QPU dissipates negligible amounts of heat during computation and consumes  less than 25 kW.</a:t>
            </a:r>
          </a:p>
        </p:txBody>
      </p:sp>
      <p:pic>
        <p:nvPicPr>
          <p:cNvPr id="5" name="Picture 4" descr="A picture containing purple, indoor, computer, pink&#10;&#10;Description automatically generated">
            <a:extLst>
              <a:ext uri="{FF2B5EF4-FFF2-40B4-BE49-F238E27FC236}">
                <a16:creationId xmlns:a16="http://schemas.microsoft.com/office/drawing/2014/main" id="{844D86D1-7C76-4BBF-9501-C210E768413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598" b="98402" l="1285" r="98287">
                        <a14:foregroundMark x1="3640" y1="10046" x2="61456" y2="3881"/>
                        <a14:foregroundMark x1="61456" y1="3881" x2="76017" y2="8219"/>
                        <a14:foregroundMark x1="76017" y1="8219" x2="80300" y2="22831"/>
                        <a14:foregroundMark x1="84654" y1="24201" x2="85378" y2="24429"/>
                        <a14:foregroundMark x1="83929" y1="23973" x2="84654" y2="24201"/>
                        <a14:foregroundMark x1="83201" y1="23744" x2="83929" y2="23973"/>
                        <a14:foregroundMark x1="81752" y1="23288" x2="83201" y2="23744"/>
                        <a14:foregroundMark x1="80300" y1="22831" x2="81752" y2="23288"/>
                        <a14:foregroundMark x1="25054" y1="6164" x2="53105" y2="7763"/>
                        <a14:foregroundMark x1="7709" y1="12557" x2="8565" y2="30365"/>
                        <a14:foregroundMark x1="52034" y1="25799" x2="52034" y2="25799"/>
                        <a14:foregroundMark x1="35332" y1="26484" x2="28266" y2="46804"/>
                        <a14:foregroundMark x1="26981" y1="39498" x2="18844" y2="69406"/>
                        <a14:foregroundMark x1="39829" y1="57991" x2="31049" y2="78082"/>
                        <a14:foregroundMark x1="29550" y1="40183" x2="31478" y2="56621"/>
                        <a14:foregroundMark x1="34690" y1="76484" x2="55032" y2="82420"/>
                        <a14:foregroundMark x1="55032" y1="82420" x2="62741" y2="81963"/>
                        <a14:foregroundMark x1="86081" y1="71689" x2="54604" y2="82420"/>
                        <a14:foregroundMark x1="91435" y1="65753" x2="87580" y2="80137"/>
                        <a14:foregroundMark x1="87580" y1="80137" x2="87580" y2="80822"/>
                        <a14:foregroundMark x1="98287" y1="38584" x2="98073" y2="40411"/>
                        <a14:foregroundMark x1="97430" y1="55251" x2="97430" y2="55251"/>
                        <a14:foregroundMark x1="98929" y1="40411" x2="98715" y2="87900"/>
                        <a14:foregroundMark x1="97645" y1="73516" x2="96788" y2="85388"/>
                        <a14:foregroundMark x1="98287" y1="89041" x2="94861" y2="90183"/>
                        <a14:foregroundMark x1="89722" y1="89954" x2="91435" y2="90868"/>
                        <a14:foregroundMark x1="91863" y1="91781" x2="90792" y2="90868"/>
                        <a14:foregroundMark x1="81156" y1="93151" x2="82869" y2="95890"/>
                        <a14:foregroundMark x1="74518" y1="96119" x2="77730" y2="96347"/>
                        <a14:foregroundMark x1="67024" y1="97260" x2="68094" y2="97717"/>
                        <a14:foregroundMark x1="22912" y1="46119" x2="19272" y2="75799"/>
                        <a14:foregroundMark x1="16488" y1="42009" x2="5996" y2="82648"/>
                        <a14:foregroundMark x1="5996" y1="82648" x2="6210" y2="86301"/>
                        <a14:foregroundMark x1="10707" y1="42922" x2="6424" y2="75342"/>
                        <a14:foregroundMark x1="7281" y1="35160" x2="7066" y2="70320"/>
                        <a14:foregroundMark x1="7281" y1="23288" x2="5567" y2="58447"/>
                        <a14:foregroundMark x1="35546" y1="89726" x2="49679" y2="90868"/>
                        <a14:foregroundMark x1="49679" y1="90868" x2="56745" y2="90411"/>
                        <a14:foregroundMark x1="34261" y1="92237" x2="42827" y2="92237"/>
                        <a14:foregroundMark x1="5353" y1="87443" x2="1285" y2="73059"/>
                        <a14:foregroundMark x1="1285" y1="73059" x2="1285" y2="73059"/>
                        <a14:foregroundMark x1="45610" y1="1598" x2="45610" y2="1598"/>
                        <a14:foregroundMark x1="47109" y1="1826" x2="47752" y2="1826"/>
                        <a14:foregroundMark x1="80300" y1="17352" x2="80300" y2="17352"/>
                        <a14:backgroundMark x1="89722" y1="21918" x2="89722" y2="21918"/>
                        <a14:backgroundMark x1="88009" y1="24658" x2="88009" y2="24658"/>
                        <a14:backgroundMark x1="86296" y1="26256" x2="86296" y2="26256"/>
                        <a14:backgroundMark x1="86296" y1="25114" x2="86296" y2="25114"/>
                        <a14:backgroundMark x1="85867" y1="24429" x2="85867" y2="24429"/>
                        <a14:backgroundMark x1="85439" y1="23744" x2="85439" y2="23744"/>
                        <a14:backgroundMark x1="84797" y1="23744" x2="84797" y2="23744"/>
                        <a14:backgroundMark x1="84797" y1="23973" x2="84797" y2="23973"/>
                        <a14:backgroundMark x1="84797" y1="23973" x2="84797" y2="23973"/>
                        <a14:backgroundMark x1="84797" y1="23973" x2="84797" y2="23973"/>
                        <a14:backgroundMark x1="84797" y1="23973" x2="84797" y2="23973"/>
                        <a14:backgroundMark x1="84797" y1="23973" x2="84797" y2="23973"/>
                        <a14:backgroundMark x1="84797" y1="23973" x2="84797" y2="23973"/>
                        <a14:backgroundMark x1="84797" y1="23973" x2="84797" y2="23973"/>
                        <a14:backgroundMark x1="89293" y1="23973" x2="89293" y2="23973"/>
                        <a14:backgroundMark x1="89293" y1="26027" x2="89293" y2="26027"/>
                        <a14:backgroundMark x1="91435" y1="26027" x2="92291" y2="26027"/>
                        <a14:backgroundMark x1="93362" y1="26027" x2="93362" y2="26027"/>
                        <a14:backgroundMark x1="93790" y1="26484" x2="94433" y2="27626"/>
                        <a14:backgroundMark x1="94433" y1="27626" x2="92719" y2="27626"/>
                        <a14:backgroundMark x1="88865" y1="26027" x2="88865" y2="26027"/>
                        <a14:backgroundMark x1="91435" y1="23973" x2="91221" y2="26941"/>
                        <a14:backgroundMark x1="87794" y1="24201" x2="87794" y2="24201"/>
                        <a14:backgroundMark x1="85867" y1="23973" x2="85867" y2="23973"/>
                        <a14:backgroundMark x1="84154" y1="23973" x2="84154" y2="23973"/>
                        <a14:backgroundMark x1="84154" y1="23744" x2="84154" y2="23744"/>
                        <a14:backgroundMark x1="85867" y1="24201" x2="85867" y2="24201"/>
                        <a14:backgroundMark x1="85867" y1="24886" x2="85867" y2="24886"/>
                        <a14:backgroundMark x1="85225" y1="24429" x2="85225" y2="24429"/>
                        <a14:backgroundMark x1="87152" y1="24658" x2="87152" y2="25114"/>
                        <a14:backgroundMark x1="86510" y1="25114" x2="86510" y2="25114"/>
                        <a14:backgroundMark x1="85225" y1="23744" x2="85011" y2="24201"/>
                        <a14:backgroundMark x1="84154" y1="25114" x2="84154" y2="25114"/>
                        <a14:backgroundMark x1="84582" y1="23288" x2="84582" y2="23288"/>
                        <a14:backgroundMark x1="84582" y1="24658" x2="84582" y2="24658"/>
                        <a14:backgroundMark x1="84797" y1="24658" x2="84797" y2="24658"/>
                        <a14:backgroundMark x1="85225" y1="23744" x2="85225" y2="23744"/>
                        <a14:backgroundMark x1="84582" y1="23973" x2="84582" y2="23973"/>
                        <a14:backgroundMark x1="84582" y1="23973" x2="84582" y2="23973"/>
                        <a14:backgroundMark x1="84582" y1="23973" x2="84582" y2="23973"/>
                        <a14:backgroundMark x1="56103" y1="97260" x2="56103" y2="97260"/>
                        <a14:backgroundMark x1="59529" y1="97717" x2="59529" y2="97717"/>
                        <a14:backgroundMark x1="58887" y1="97717" x2="55675" y2="98174"/>
                        <a14:backgroundMark x1="56317" y1="97260" x2="59743" y2="97260"/>
                        <a14:backgroundMark x1="55246" y1="96347" x2="59529" y2="97945"/>
                        <a14:backgroundMark x1="54176" y1="97260" x2="56103" y2="97260"/>
                        <a14:backgroundMark x1="54604" y1="96119" x2="55460" y2="96347"/>
                        <a14:backgroundMark x1="60385" y1="98174" x2="63169" y2="98630"/>
                        <a14:backgroundMark x1="59529" y1="97717" x2="61028" y2="97717"/>
                        <a14:backgroundMark x1="52891" y1="95434" x2="52891" y2="95434"/>
                        <a14:backgroundMark x1="52677" y1="94977" x2="52677" y2="94977"/>
                        <a14:backgroundMark x1="52463" y1="94521" x2="52463" y2="94521"/>
                        <a14:backgroundMark x1="52463" y1="94521" x2="52463" y2="94521"/>
                        <a14:backgroundMark x1="52034" y1="94977" x2="52034" y2="94977"/>
                      </a14:backgroundRemoval>
                    </a14:imgEffect>
                  </a14:imgLayer>
                </a14:imgProps>
              </a:ext>
              <a:ext uri="{28A0092B-C50C-407E-A947-70E740481C1C}">
                <a14:useLocalDpi xmlns:a14="http://schemas.microsoft.com/office/drawing/2010/main" val="0"/>
              </a:ext>
            </a:extLst>
          </a:blip>
          <a:srcRect l="11999" r="15561"/>
          <a:stretch/>
        </p:blipFill>
        <p:spPr>
          <a:xfrm>
            <a:off x="8197571" y="115302"/>
            <a:ext cx="2510117" cy="32485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6" name="Picture 35">
            <a:extLst>
              <a:ext uri="{FF2B5EF4-FFF2-40B4-BE49-F238E27FC236}">
                <a16:creationId xmlns:a16="http://schemas.microsoft.com/office/drawing/2014/main" id="{B5858815-A58E-4CE6-87B8-F277EB7A3E03}"/>
              </a:ext>
            </a:extLst>
          </p:cNvPr>
          <p:cNvPicPr>
            <a:picLocks noChangeAspect="1"/>
          </p:cNvPicPr>
          <p:nvPr/>
        </p:nvPicPr>
        <p:blipFill>
          <a:blip r:embed="rId5"/>
          <a:stretch>
            <a:fillRect/>
          </a:stretch>
        </p:blipFill>
        <p:spPr>
          <a:xfrm>
            <a:off x="7505318" y="3860161"/>
            <a:ext cx="4513566" cy="25501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scene3d>
            <a:camera prst="orthographicFront">
              <a:rot lat="0" lon="0" rev="0"/>
            </a:camera>
            <a:lightRig rig="contrasting" dir="t">
              <a:rot lat="0" lon="0" rev="1500000"/>
            </a:lightRig>
          </a:scene3d>
          <a:sp3d prstMaterial="metal">
            <a:bevelT w="88900" h="88900"/>
          </a:sp3d>
        </p:spPr>
      </p:pic>
      <p:sp>
        <p:nvSpPr>
          <p:cNvPr id="4" name="Slide Number Placeholder 3">
            <a:extLst>
              <a:ext uri="{FF2B5EF4-FFF2-40B4-BE49-F238E27FC236}">
                <a16:creationId xmlns:a16="http://schemas.microsoft.com/office/drawing/2014/main" id="{0170DEBA-2C70-4E2D-A22B-FAB8CA9398A5}"/>
              </a:ext>
            </a:extLst>
          </p:cNvPr>
          <p:cNvSpPr>
            <a:spLocks noGrp="1"/>
          </p:cNvSpPr>
          <p:nvPr>
            <p:ph type="sldNum" sz="quarter" idx="12"/>
          </p:nvPr>
        </p:nvSpPr>
        <p:spPr>
          <a:xfrm>
            <a:off x="81360" y="6311900"/>
            <a:ext cx="551167" cy="365125"/>
          </a:xfrm>
        </p:spPr>
        <p:txBody>
          <a:bodyPr/>
          <a:lstStyle/>
          <a:p>
            <a:fld id="{D335780A-43D3-4FD6-B62D-2AB0EB7C12A5}" type="slidenum">
              <a:rPr lang="en-IN" sz="1400" smtClean="0"/>
              <a:t>26</a:t>
            </a:fld>
            <a:endParaRPr lang="en-IN" dirty="0"/>
          </a:p>
        </p:txBody>
      </p:sp>
    </p:spTree>
    <p:extLst>
      <p:ext uri="{BB962C8B-B14F-4D97-AF65-F5344CB8AC3E}">
        <p14:creationId xmlns:p14="http://schemas.microsoft.com/office/powerpoint/2010/main" val="310919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82552-6E73-4EF4-8D8C-DDC111A8DC9C}"/>
              </a:ext>
            </a:extLst>
          </p:cNvPr>
          <p:cNvSpPr>
            <a:spLocks noGrp="1"/>
          </p:cNvSpPr>
          <p:nvPr>
            <p:ph type="title"/>
          </p:nvPr>
        </p:nvSpPr>
        <p:spPr>
          <a:xfrm>
            <a:off x="1322386" y="276225"/>
            <a:ext cx="10018713" cy="761999"/>
          </a:xfrm>
        </p:spPr>
        <p:txBody>
          <a:bodyPr/>
          <a:lstStyle/>
          <a:p>
            <a:r>
              <a:rPr lang="en-IN" dirty="0"/>
              <a:t>Fields of Application</a:t>
            </a:r>
          </a:p>
        </p:txBody>
      </p:sp>
      <p:graphicFrame>
        <p:nvGraphicFramePr>
          <p:cNvPr id="5" name="Content Placeholder 4">
            <a:extLst>
              <a:ext uri="{FF2B5EF4-FFF2-40B4-BE49-F238E27FC236}">
                <a16:creationId xmlns:a16="http://schemas.microsoft.com/office/drawing/2014/main" id="{F0C067D9-CD7E-4DC0-9C1D-D33CC2577671}"/>
              </a:ext>
            </a:extLst>
          </p:cNvPr>
          <p:cNvGraphicFramePr>
            <a:graphicFrameLocks noGrp="1"/>
          </p:cNvGraphicFramePr>
          <p:nvPr>
            <p:ph idx="1"/>
            <p:extLst>
              <p:ext uri="{D42A27DB-BD31-4B8C-83A1-F6EECF244321}">
                <p14:modId xmlns:p14="http://schemas.microsoft.com/office/powerpoint/2010/main" val="1237555779"/>
              </p:ext>
            </p:extLst>
          </p:nvPr>
        </p:nvGraphicFramePr>
        <p:xfrm>
          <a:off x="1474785" y="1038223"/>
          <a:ext cx="10288590" cy="5334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05B432A-6140-40E1-83CC-C85952A03604}"/>
              </a:ext>
            </a:extLst>
          </p:cNvPr>
          <p:cNvSpPr>
            <a:spLocks noGrp="1"/>
          </p:cNvSpPr>
          <p:nvPr>
            <p:ph type="sldNum" sz="quarter" idx="12"/>
          </p:nvPr>
        </p:nvSpPr>
        <p:spPr>
          <a:xfrm>
            <a:off x="0" y="6372224"/>
            <a:ext cx="551167" cy="365125"/>
          </a:xfrm>
        </p:spPr>
        <p:txBody>
          <a:bodyPr/>
          <a:lstStyle/>
          <a:p>
            <a:fld id="{D335780A-43D3-4FD6-B62D-2AB0EB7C12A5}" type="slidenum">
              <a:rPr lang="en-IN" sz="1400" smtClean="0"/>
              <a:t>27</a:t>
            </a:fld>
            <a:endParaRPr lang="en-IN" sz="1400" dirty="0"/>
          </a:p>
        </p:txBody>
      </p:sp>
    </p:spTree>
    <p:extLst>
      <p:ext uri="{BB962C8B-B14F-4D97-AF65-F5344CB8AC3E}">
        <p14:creationId xmlns:p14="http://schemas.microsoft.com/office/powerpoint/2010/main" val="3376533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1693-A02D-4F13-88E2-C6FAC540EB64}"/>
              </a:ext>
            </a:extLst>
          </p:cNvPr>
          <p:cNvSpPr>
            <a:spLocks noGrp="1"/>
          </p:cNvSpPr>
          <p:nvPr>
            <p:ph type="title"/>
          </p:nvPr>
        </p:nvSpPr>
        <p:spPr>
          <a:xfrm>
            <a:off x="1484309" y="-29576"/>
            <a:ext cx="10018713" cy="1752599"/>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15ED30C5-3195-48AC-949E-A40618C60275}"/>
              </a:ext>
            </a:extLst>
          </p:cNvPr>
          <p:cNvSpPr>
            <a:spLocks noGrp="1"/>
          </p:cNvSpPr>
          <p:nvPr>
            <p:ph idx="1"/>
          </p:nvPr>
        </p:nvSpPr>
        <p:spPr>
          <a:xfrm>
            <a:off x="1484310" y="1600200"/>
            <a:ext cx="10018714" cy="4709159"/>
          </a:xfrm>
        </p:spPr>
        <p:txBody>
          <a:bodyPr>
            <a:normAutofit/>
          </a:bodyPr>
          <a:lstStyle/>
          <a:p>
            <a:r>
              <a:rPr lang="en-US" sz="1800" b="0" i="0" u="none" strike="noStrike" baseline="0" dirty="0">
                <a:solidFill>
                  <a:srgbClr val="000000"/>
                </a:solidFill>
                <a:latin typeface="NimbusRomNo9L-Regu"/>
              </a:rPr>
              <a:t>In this presentation </a:t>
            </a:r>
            <a:r>
              <a:rPr lang="en-US" sz="1800" dirty="0">
                <a:solidFill>
                  <a:srgbClr val="000000"/>
                </a:solidFill>
                <a:latin typeface="NimbusRomNo9L-Regu"/>
              </a:rPr>
              <a:t>I</a:t>
            </a:r>
            <a:r>
              <a:rPr lang="en-US" sz="1800" b="0" i="0" u="none" strike="noStrike" baseline="0" dirty="0">
                <a:solidFill>
                  <a:srgbClr val="000000"/>
                </a:solidFill>
                <a:latin typeface="NimbusRomNo9L-Regu"/>
              </a:rPr>
              <a:t> have presented basic notions and recent advances in the field of superconducting quantum computing. Recent years have seen an increased interest in superconducting quantum computing.</a:t>
            </a:r>
          </a:p>
          <a:p>
            <a:endParaRPr lang="en-US" sz="1800" b="0" i="0" u="none" strike="noStrike" baseline="0" dirty="0">
              <a:solidFill>
                <a:srgbClr val="000000"/>
              </a:solidFill>
              <a:latin typeface="NimbusRomNo9L-Regu"/>
            </a:endParaRPr>
          </a:p>
          <a:p>
            <a:r>
              <a:rPr lang="en-US" sz="1800" b="0" i="0" u="none" strike="noStrike" baseline="0" dirty="0">
                <a:solidFill>
                  <a:srgbClr val="000000"/>
                </a:solidFill>
                <a:latin typeface="NimbusRomNo9L-Regu"/>
              </a:rPr>
              <a:t> With the advent of intermediate </a:t>
            </a:r>
            <a:r>
              <a:rPr lang="en-IN" sz="1800" b="0" i="0" u="none" strike="noStrike" baseline="0" dirty="0">
                <a:solidFill>
                  <a:srgbClr val="000000"/>
                </a:solidFill>
                <a:latin typeface="NimbusRomNo9L-Regu"/>
              </a:rPr>
              <a:t>scale quantum devices, quantum computing will be used as a </a:t>
            </a:r>
            <a:r>
              <a:rPr lang="en-US" sz="1800" b="0" i="0" u="none" strike="noStrike" baseline="0" dirty="0">
                <a:solidFill>
                  <a:srgbClr val="000000"/>
                </a:solidFill>
                <a:latin typeface="NimbusRomNo9L-Regu"/>
              </a:rPr>
              <a:t>tool for computing tasks and gradually play an increasingly important role in science and engineering.</a:t>
            </a:r>
          </a:p>
          <a:p>
            <a:pPr marL="0" indent="0">
              <a:buNone/>
            </a:pPr>
            <a:endParaRPr lang="en-US" sz="1800" b="0" i="0" u="none" strike="noStrike" baseline="0" dirty="0">
              <a:solidFill>
                <a:srgbClr val="000000"/>
              </a:solidFill>
              <a:latin typeface="NimbusRomNo9L-Regu"/>
            </a:endParaRPr>
          </a:p>
          <a:p>
            <a:r>
              <a:rPr lang="en-US" sz="1800" b="0" i="0" u="none" strike="noStrike" baseline="0" dirty="0">
                <a:solidFill>
                  <a:srgbClr val="000000"/>
                </a:solidFill>
                <a:latin typeface="NimbusRomNo9L-Regu"/>
              </a:rPr>
              <a:t>Despite the great advances that have been achieved, there is still the need to develop and implement higher quality superconducting qubit, such as improving the qubit connectivity, the gate fidelity, and coherence time, which are the key challenge for the development of superconducting quantum computing.</a:t>
            </a:r>
          </a:p>
          <a:p>
            <a:pPr marL="0" indent="0" algn="l">
              <a:buNone/>
            </a:pPr>
            <a:endParaRPr lang="en-US" sz="1800" b="0" i="0" u="none" strike="noStrike" baseline="0" dirty="0">
              <a:solidFill>
                <a:srgbClr val="000000"/>
              </a:solidFill>
              <a:latin typeface="NimbusRomNo9L-Regu"/>
            </a:endParaRPr>
          </a:p>
        </p:txBody>
      </p:sp>
      <p:sp>
        <p:nvSpPr>
          <p:cNvPr id="4" name="Slide Number Placeholder 3">
            <a:extLst>
              <a:ext uri="{FF2B5EF4-FFF2-40B4-BE49-F238E27FC236}">
                <a16:creationId xmlns:a16="http://schemas.microsoft.com/office/drawing/2014/main" id="{985B5502-B704-49D2-801C-ADEE8F577052}"/>
              </a:ext>
            </a:extLst>
          </p:cNvPr>
          <p:cNvSpPr>
            <a:spLocks noGrp="1"/>
          </p:cNvSpPr>
          <p:nvPr>
            <p:ph type="sldNum" sz="quarter" idx="12"/>
          </p:nvPr>
        </p:nvSpPr>
        <p:spPr>
          <a:xfrm>
            <a:off x="106680" y="6309360"/>
            <a:ext cx="469263" cy="273416"/>
          </a:xfrm>
        </p:spPr>
        <p:txBody>
          <a:bodyPr/>
          <a:lstStyle/>
          <a:p>
            <a:fld id="{D335780A-43D3-4FD6-B62D-2AB0EB7C12A5}" type="slidenum">
              <a:rPr lang="en-IN" sz="1400" smtClean="0"/>
              <a:t>28</a:t>
            </a:fld>
            <a:endParaRPr lang="en-IN" dirty="0"/>
          </a:p>
        </p:txBody>
      </p:sp>
    </p:spTree>
    <p:extLst>
      <p:ext uri="{BB962C8B-B14F-4D97-AF65-F5344CB8AC3E}">
        <p14:creationId xmlns:p14="http://schemas.microsoft.com/office/powerpoint/2010/main" val="3110970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2C9B-28CD-4BEA-89C6-A0F338C42C01}"/>
              </a:ext>
            </a:extLst>
          </p:cNvPr>
          <p:cNvSpPr>
            <a:spLocks noGrp="1"/>
          </p:cNvSpPr>
          <p:nvPr>
            <p:ph type="title"/>
          </p:nvPr>
        </p:nvSpPr>
        <p:spPr>
          <a:xfrm>
            <a:off x="1484310" y="195309"/>
            <a:ext cx="10018713" cy="973583"/>
          </a:xfrm>
        </p:spPr>
        <p:txBody>
          <a:bodyPr/>
          <a:lstStyle/>
          <a:p>
            <a:r>
              <a:rPr lang="en-US" dirty="0"/>
              <a:t>References </a:t>
            </a:r>
            <a:endParaRPr lang="en-IN" dirty="0"/>
          </a:p>
        </p:txBody>
      </p:sp>
      <p:sp>
        <p:nvSpPr>
          <p:cNvPr id="3" name="Content Placeholder 2">
            <a:extLst>
              <a:ext uri="{FF2B5EF4-FFF2-40B4-BE49-F238E27FC236}">
                <a16:creationId xmlns:a16="http://schemas.microsoft.com/office/drawing/2014/main" id="{115C07A0-2825-42A5-877F-2E1828022AA8}"/>
              </a:ext>
            </a:extLst>
          </p:cNvPr>
          <p:cNvSpPr>
            <a:spLocks noGrp="1"/>
          </p:cNvSpPr>
          <p:nvPr>
            <p:ph idx="1"/>
          </p:nvPr>
        </p:nvSpPr>
        <p:spPr>
          <a:xfrm>
            <a:off x="1579527" y="1367161"/>
            <a:ext cx="9923496" cy="4690369"/>
          </a:xfrm>
        </p:spPr>
        <p:txBody>
          <a:bodyPr>
            <a:normAutofit/>
          </a:bodyPr>
          <a:lstStyle/>
          <a:p>
            <a:pPr marL="0" indent="0">
              <a:buNone/>
            </a:pPr>
            <a:r>
              <a:rPr lang="en-IN" sz="1600" dirty="0">
                <a:effectLst/>
                <a:ea typeface="Calibri" panose="020F0502020204030204" pitchFamily="34" charset="0"/>
                <a:cs typeface="Times New Roman" panose="02020603050405020304" pitchFamily="18" charset="0"/>
              </a:rPr>
              <a:t>[1]	</a:t>
            </a:r>
            <a:r>
              <a:rPr lang="en-IN" sz="1600" kern="1800" dirty="0">
                <a:effectLst/>
                <a:ea typeface="Times New Roman" panose="02020603050405020304" pitchFamily="18" charset="0"/>
                <a:cs typeface="Times New Roman" panose="02020603050405020304" pitchFamily="18" charset="0"/>
              </a:rPr>
              <a:t>R. Schoelkopf, "Quantum computing with superconducting circuits," 2016 IEEE International 	Interconnect 	Technology Conference / Advanced Metallization Conference (IITC/AMC), San Jose, 	CA, 2016, pp. 43-44, 	doi: 10.1109/IITC-AMC.2016.7507674.</a:t>
            </a:r>
            <a:endParaRPr lang="en-IN" sz="1600" dirty="0">
              <a:effectLst/>
              <a:ea typeface="Calibri" panose="020F0502020204030204" pitchFamily="34" charset="0"/>
              <a:cs typeface="Times New Roman" panose="02020603050405020304" pitchFamily="18" charset="0"/>
            </a:endParaRPr>
          </a:p>
          <a:p>
            <a:pPr marL="0" lvl="0" indent="0" algn="just">
              <a:lnSpc>
                <a:spcPct val="115000"/>
              </a:lnSpc>
              <a:spcAft>
                <a:spcPts val="800"/>
              </a:spcAft>
              <a:buNone/>
            </a:pPr>
            <a:r>
              <a:rPr lang="en-IN" sz="1600" dirty="0">
                <a:effectLst/>
                <a:ea typeface="Calibri" panose="020F0502020204030204" pitchFamily="34" charset="0"/>
                <a:cs typeface="Times New Roman" panose="02020603050405020304" pitchFamily="18" charset="0"/>
              </a:rPr>
              <a:t>[2]	 </a:t>
            </a:r>
            <a:r>
              <a:rPr lang="en-IN" sz="1600" dirty="0"/>
              <a:t>Huang, H., Wu, D., Fan, D. </a:t>
            </a:r>
            <a:r>
              <a:rPr lang="en-IN" sz="1600" i="1" dirty="0"/>
              <a:t>et al.</a:t>
            </a:r>
            <a:r>
              <a:rPr lang="en-IN" sz="1600" dirty="0"/>
              <a:t> Superconducting quantum computing: a review. </a:t>
            </a:r>
            <a:r>
              <a:rPr lang="en-IN" sz="1600" i="1" dirty="0"/>
              <a:t>Sci. China Inf. Sci.</a:t>
            </a:r>
            <a:r>
              <a:rPr lang="en-IN" sz="1600" dirty="0"/>
              <a:t> </a:t>
            </a:r>
            <a:r>
              <a:rPr lang="en-IN" sz="1600" b="1" dirty="0"/>
              <a:t>63, </a:t>
            </a:r>
            <a:r>
              <a:rPr lang="en-IN" sz="1600" dirty="0"/>
              <a:t>180501 	(2020). https://doi.org/10.1007/s11432-020-2881-9</a:t>
            </a:r>
            <a:endParaRPr lang="en-IN" sz="1600" dirty="0">
              <a:effectLst/>
              <a:ea typeface="Calibri" panose="020F0502020204030204" pitchFamily="34" charset="0"/>
              <a:cs typeface="Times New Roman" panose="02020603050405020304" pitchFamily="18" charset="0"/>
            </a:endParaRPr>
          </a:p>
          <a:p>
            <a:pPr marL="0" indent="0" algn="just">
              <a:lnSpc>
                <a:spcPct val="115000"/>
              </a:lnSpc>
              <a:spcAft>
                <a:spcPts val="800"/>
              </a:spcAft>
              <a:buNone/>
            </a:pPr>
            <a:r>
              <a:rPr lang="en-IN" sz="1600" kern="1800" dirty="0">
                <a:ea typeface="Times New Roman" panose="02020603050405020304" pitchFamily="18" charset="0"/>
                <a:cs typeface="Times New Roman" panose="02020603050405020304" pitchFamily="18" charset="0"/>
              </a:rPr>
              <a:t>[3]	</a:t>
            </a:r>
            <a:r>
              <a:rPr lang="en-IN" sz="1600" dirty="0">
                <a:effectLst/>
                <a:ea typeface="Calibri" panose="020F0502020204030204" pitchFamily="34" charset="0"/>
                <a:cs typeface="Times New Roman" panose="02020603050405020304" pitchFamily="18" charset="0"/>
              </a:rPr>
              <a:t>“Towards Efficient Superconducting Quantum Processor Architecture Design”, </a:t>
            </a:r>
            <a:r>
              <a:rPr lang="en-IN" sz="1600" strike="noStrike" dirty="0">
                <a:effectLst/>
                <a:ea typeface="Calibri" panose="020F0502020204030204" pitchFamily="34" charset="0"/>
                <a:cs typeface="Times New Roman" panose="02020603050405020304" pitchFamily="18" charset="0"/>
              </a:rPr>
              <a:t>ASPLOS '20: 	Proceedings 	of 	the Twenty-Fifth International Conference on Architectural Support for 	Programming 	Languages and 	Operating Systems</a:t>
            </a:r>
            <a:r>
              <a:rPr lang="en-IN" sz="1600" dirty="0">
                <a:effectLst/>
                <a:ea typeface="Calibri" panose="020F0502020204030204" pitchFamily="34" charset="0"/>
                <a:cs typeface="Times New Roman" panose="02020603050405020304" pitchFamily="18" charset="0"/>
              </a:rPr>
              <a:t> March 2020, pp 1031–1045 doi: 10.1145/3373376.3378500</a:t>
            </a:r>
          </a:p>
          <a:p>
            <a:pPr marL="0" indent="0">
              <a:lnSpc>
                <a:spcPct val="107000"/>
              </a:lnSpc>
              <a:spcAft>
                <a:spcPts val="800"/>
              </a:spcAft>
              <a:buNone/>
            </a:pPr>
            <a:r>
              <a:rPr lang="en-IN" sz="1600" kern="1800" dirty="0">
                <a:ea typeface="Times New Roman" panose="02020603050405020304" pitchFamily="18" charset="0"/>
                <a:cs typeface="Times New Roman" panose="02020603050405020304" pitchFamily="18" charset="0"/>
              </a:rPr>
              <a:t>[4]	</a:t>
            </a:r>
            <a:r>
              <a:rPr lang="en-IN" sz="1600" kern="1800" dirty="0">
                <a:effectLst/>
                <a:ea typeface="Times New Roman" panose="02020603050405020304" pitchFamily="18" charset="0"/>
                <a:cs typeface="Times New Roman" panose="02020603050405020304" pitchFamily="18" charset="0"/>
              </a:rPr>
              <a:t>QC—How to build a Quantum Computer with Superconducting Circuit 	</a:t>
            </a:r>
            <a:r>
              <a:rPr lang="en-IN" sz="1600" dirty="0">
                <a:effectLst/>
                <a:ea typeface="Calibri" panose="020F0502020204030204" pitchFamily="34" charset="0"/>
                <a:cs typeface="Times New Roman" panose="02020603050405020304" pitchFamily="18" charset="0"/>
              </a:rPr>
              <a:t>https://medium.com/@jonathan_hui/qc-	how-to-build-a-quantum-computer-with-superconducting-	circuit-	4c30b1b296cd</a:t>
            </a:r>
          </a:p>
          <a:p>
            <a:pPr marL="0" indent="0">
              <a:lnSpc>
                <a:spcPct val="107000"/>
              </a:lnSpc>
              <a:spcAft>
                <a:spcPts val="800"/>
              </a:spcAft>
              <a:buNone/>
            </a:pPr>
            <a:r>
              <a:rPr lang="en-IN" sz="1600" dirty="0">
                <a:effectLst/>
                <a:ea typeface="Calibri" panose="020F0502020204030204" pitchFamily="34" charset="0"/>
                <a:cs typeface="Times New Roman" panose="02020603050405020304" pitchFamily="18" charset="0"/>
              </a:rPr>
              <a:t>[5]	Quantum Computing with the IBM Quantum Experience with the Quantum Information Software Toolkit 	(</a:t>
            </a:r>
            <a:r>
              <a:rPr lang="en-IN" sz="1600" dirty="0" err="1">
                <a:effectLst/>
                <a:ea typeface="Calibri" panose="020F0502020204030204" pitchFamily="34" charset="0"/>
                <a:cs typeface="Times New Roman" panose="02020603050405020304" pitchFamily="18" charset="0"/>
              </a:rPr>
              <a:t>QISKit</a:t>
            </a:r>
            <a:r>
              <a:rPr lang="en-IN" sz="1600" dirty="0">
                <a:effectLst/>
                <a:ea typeface="Calibri" panose="020F0502020204030204" pitchFamily="34" charset="0"/>
                <a:cs typeface="Times New Roman" panose="02020603050405020304" pitchFamily="18" charset="0"/>
              </a:rPr>
              <a:t>),Nick </a:t>
            </a:r>
            <a:r>
              <a:rPr lang="en-IN" sz="1600" dirty="0" err="1">
                <a:effectLst/>
                <a:ea typeface="Calibri" panose="020F0502020204030204" pitchFamily="34" charset="0"/>
                <a:cs typeface="Times New Roman" panose="02020603050405020304" pitchFamily="18" charset="0"/>
              </a:rPr>
              <a:t>Bronn,Research</a:t>
            </a:r>
            <a:r>
              <a:rPr lang="en-IN" sz="1600" dirty="0">
                <a:effectLst/>
                <a:ea typeface="Calibri" panose="020F0502020204030204" pitchFamily="34" charset="0"/>
                <a:cs typeface="Times New Roman" panose="02020603050405020304" pitchFamily="18" charset="0"/>
              </a:rPr>
              <a:t> Staff </a:t>
            </a:r>
            <a:r>
              <a:rPr lang="en-IN" sz="1600" dirty="0" err="1">
                <a:effectLst/>
                <a:ea typeface="Calibri" panose="020F0502020204030204" pitchFamily="34" charset="0"/>
                <a:cs typeface="Times New Roman" panose="02020603050405020304" pitchFamily="18" charset="0"/>
              </a:rPr>
              <a:t>Member,IBM</a:t>
            </a:r>
            <a:r>
              <a:rPr lang="en-IN" sz="1600" dirty="0">
                <a:effectLst/>
                <a:ea typeface="Calibri" panose="020F0502020204030204" pitchFamily="34" charset="0"/>
                <a:cs typeface="Times New Roman" panose="02020603050405020304" pitchFamily="18" charset="0"/>
              </a:rPr>
              <a:t> T.J. Watson Research </a:t>
            </a:r>
            <a:r>
              <a:rPr lang="en-IN" sz="1600" dirty="0" err="1">
                <a:effectLst/>
                <a:ea typeface="Calibri" panose="020F0502020204030204" pitchFamily="34" charset="0"/>
                <a:cs typeface="Times New Roman" panose="02020603050405020304" pitchFamily="18" charset="0"/>
              </a:rPr>
              <a:t>Center,ACM</a:t>
            </a:r>
            <a:r>
              <a:rPr lang="en-IN" sz="1600" dirty="0">
                <a:effectLst/>
                <a:ea typeface="Calibri" panose="020F0502020204030204" pitchFamily="34" charset="0"/>
                <a:cs typeface="Times New Roman" panose="02020603050405020304" pitchFamily="18" charset="0"/>
              </a:rPr>
              <a:t> Poughkeepsie Monthly 	Meeting, January 2018 </a:t>
            </a: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FD3BC7-2CB5-4F34-8BBF-869C50FA8B45}"/>
              </a:ext>
            </a:extLst>
          </p:cNvPr>
          <p:cNvSpPr>
            <a:spLocks noGrp="1"/>
          </p:cNvSpPr>
          <p:nvPr>
            <p:ph type="sldNum" sz="quarter" idx="12"/>
          </p:nvPr>
        </p:nvSpPr>
        <p:spPr>
          <a:xfrm>
            <a:off x="0" y="6302560"/>
            <a:ext cx="551167" cy="365125"/>
          </a:xfrm>
        </p:spPr>
        <p:txBody>
          <a:bodyPr/>
          <a:lstStyle/>
          <a:p>
            <a:fld id="{D335780A-43D3-4FD6-B62D-2AB0EB7C12A5}" type="slidenum">
              <a:rPr lang="en-IN" sz="1400" smtClean="0"/>
              <a:t>29</a:t>
            </a:fld>
            <a:endParaRPr lang="en-IN" sz="1400" dirty="0"/>
          </a:p>
        </p:txBody>
      </p:sp>
    </p:spTree>
    <p:extLst>
      <p:ext uri="{BB962C8B-B14F-4D97-AF65-F5344CB8AC3E}">
        <p14:creationId xmlns:p14="http://schemas.microsoft.com/office/powerpoint/2010/main" val="62768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p:cNvSpPr>
            <a:spLocks noGrp="1"/>
          </p:cNvSpPr>
          <p:nvPr>
            <p:ph type="title"/>
          </p:nvPr>
        </p:nvSpPr>
        <p:spPr>
          <a:xfrm>
            <a:off x="4000499" y="155474"/>
            <a:ext cx="7345891" cy="1413933"/>
          </a:xfrm>
        </p:spPr>
        <p:txBody>
          <a:bodyPr>
            <a:normAutofit/>
          </a:bodyPr>
          <a:lstStyle/>
          <a:p>
            <a:r>
              <a:rPr lang="en-US" dirty="0"/>
              <a:t>Introduction </a:t>
            </a:r>
            <a:endParaRPr lang="en-IN" dirty="0"/>
          </a:p>
        </p:txBody>
      </p:sp>
      <p:pic>
        <p:nvPicPr>
          <p:cNvPr id="5" name="Picture 4">
            <a:extLst>
              <a:ext uri="{FF2B5EF4-FFF2-40B4-BE49-F238E27FC236}">
                <a16:creationId xmlns:a16="http://schemas.microsoft.com/office/drawing/2014/main" id="{477FE269-BD4B-47E9-916C-25E3AE6EAB66}"/>
              </a:ext>
            </a:extLst>
          </p:cNvPr>
          <p:cNvPicPr>
            <a:picLocks noChangeAspect="1"/>
          </p:cNvPicPr>
          <p:nvPr/>
        </p:nvPicPr>
        <p:blipFill rotWithShape="1">
          <a:blip r:embed="rId3"/>
          <a:srcRect l="38764" r="32864"/>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p:cNvSpPr>
            <a:spLocks noGrp="1"/>
          </p:cNvSpPr>
          <p:nvPr>
            <p:ph idx="1"/>
          </p:nvPr>
        </p:nvSpPr>
        <p:spPr>
          <a:xfrm>
            <a:off x="3765551" y="1278194"/>
            <a:ext cx="8011215" cy="4659765"/>
          </a:xfrm>
        </p:spPr>
        <p:txBody>
          <a:bodyPr>
            <a:noAutofit/>
          </a:bodyPr>
          <a:lstStyle/>
          <a:p>
            <a:pPr>
              <a:lnSpc>
                <a:spcPct val="90000"/>
              </a:lnSpc>
            </a:pPr>
            <a:r>
              <a:rPr lang="en-IN" sz="2000" dirty="0"/>
              <a:t>Solving the world’s most difficult challenges. </a:t>
            </a:r>
          </a:p>
          <a:p>
            <a:pPr>
              <a:lnSpc>
                <a:spcPct val="90000"/>
              </a:lnSpc>
            </a:pPr>
            <a:endParaRPr lang="en-IN" sz="2000" dirty="0"/>
          </a:p>
          <a:p>
            <a:pPr>
              <a:lnSpc>
                <a:spcPct val="90000"/>
              </a:lnSpc>
            </a:pPr>
            <a:r>
              <a:rPr lang="en-IN" sz="2000" dirty="0"/>
              <a:t>There are several models of quantum computing which includes</a:t>
            </a:r>
          </a:p>
          <a:p>
            <a:pPr lvl="2">
              <a:lnSpc>
                <a:spcPct val="90000"/>
              </a:lnSpc>
            </a:pPr>
            <a:r>
              <a:rPr lang="en-IN" sz="2000" dirty="0"/>
              <a:t>quantum circuit model</a:t>
            </a:r>
          </a:p>
          <a:p>
            <a:pPr lvl="2">
              <a:lnSpc>
                <a:spcPct val="90000"/>
              </a:lnSpc>
            </a:pPr>
            <a:r>
              <a:rPr lang="en-IN" sz="2000" dirty="0"/>
              <a:t>quantum Turing machine </a:t>
            </a:r>
          </a:p>
          <a:p>
            <a:pPr lvl="2">
              <a:lnSpc>
                <a:spcPct val="90000"/>
              </a:lnSpc>
            </a:pPr>
            <a:r>
              <a:rPr lang="en-IN" sz="2000" dirty="0"/>
              <a:t>adiabatic quantum computer</a:t>
            </a:r>
          </a:p>
          <a:p>
            <a:pPr marL="0" indent="0">
              <a:lnSpc>
                <a:spcPct val="90000"/>
              </a:lnSpc>
              <a:buNone/>
            </a:pPr>
            <a:endParaRPr lang="en-IN" sz="2000" dirty="0"/>
          </a:p>
          <a:p>
            <a:pPr>
              <a:lnSpc>
                <a:spcPct val="90000"/>
              </a:lnSpc>
            </a:pPr>
            <a:r>
              <a:rPr lang="en-IN" sz="2000" dirty="0"/>
              <a:t> The most widely used model is the quantum circuit</a:t>
            </a:r>
            <a:endParaRPr lang="en-IN" sz="1600" dirty="0"/>
          </a:p>
        </p:txBody>
      </p:sp>
      <p:sp>
        <p:nvSpPr>
          <p:cNvPr id="4" name="Slide Number Placeholder 3">
            <a:extLst>
              <a:ext uri="{FF2B5EF4-FFF2-40B4-BE49-F238E27FC236}">
                <a16:creationId xmlns:a16="http://schemas.microsoft.com/office/drawing/2014/main" id="{23810A2B-C487-4AA3-A20A-876233431BB0}"/>
              </a:ext>
            </a:extLst>
          </p:cNvPr>
          <p:cNvSpPr>
            <a:spLocks noGrp="1"/>
          </p:cNvSpPr>
          <p:nvPr>
            <p:ph type="sldNum" sz="quarter" idx="12"/>
          </p:nvPr>
        </p:nvSpPr>
        <p:spPr>
          <a:xfrm>
            <a:off x="139650" y="5937959"/>
            <a:ext cx="551167" cy="365125"/>
          </a:xfrm>
        </p:spPr>
        <p:txBody>
          <a:bodyPr/>
          <a:lstStyle/>
          <a:p>
            <a:fld id="{D335780A-43D3-4FD6-B62D-2AB0EB7C12A5}" type="slidenum">
              <a:rPr lang="en-IN" sz="1600" b="1" smtClean="0">
                <a:solidFill>
                  <a:schemeClr val="bg1"/>
                </a:solidFill>
              </a:rPr>
              <a:t>3</a:t>
            </a:fld>
            <a:endParaRPr lang="en-IN" sz="1600" b="1" dirty="0">
              <a:solidFill>
                <a:schemeClr val="bg1"/>
              </a:solidFill>
            </a:endParaRPr>
          </a:p>
        </p:txBody>
      </p:sp>
    </p:spTree>
    <p:extLst>
      <p:ext uri="{BB962C8B-B14F-4D97-AF65-F5344CB8AC3E}">
        <p14:creationId xmlns:p14="http://schemas.microsoft.com/office/powerpoint/2010/main" val="3633146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7" name="Rectangle 14">
            <a:extLst>
              <a:ext uri="{FF2B5EF4-FFF2-40B4-BE49-F238E27FC236}">
                <a16:creationId xmlns:a16="http://schemas.microsoft.com/office/drawing/2014/main" id="{9CD9ACDE-8038-488C-AB0C-5FD1A37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9D16B-1826-450F-880D-EFE71005B6F1}"/>
              </a:ext>
            </a:extLst>
          </p:cNvPr>
          <p:cNvSpPr>
            <a:spLocks noGrp="1"/>
          </p:cNvSpPr>
          <p:nvPr>
            <p:ph type="title"/>
          </p:nvPr>
        </p:nvSpPr>
        <p:spPr>
          <a:xfrm>
            <a:off x="3854450" y="965200"/>
            <a:ext cx="7372350" cy="3404680"/>
          </a:xfrm>
        </p:spPr>
        <p:txBody>
          <a:bodyPr vert="horz" lIns="91440" tIns="45720" rIns="91440" bIns="45720" rtlCol="0" anchor="b">
            <a:normAutofit/>
          </a:bodyPr>
          <a:lstStyle/>
          <a:p>
            <a:pPr algn="l"/>
            <a:r>
              <a:rPr lang="en-US" sz="6000" dirty="0"/>
              <a:t>Thank you </a:t>
            </a:r>
          </a:p>
        </p:txBody>
      </p:sp>
      <p:sp>
        <p:nvSpPr>
          <p:cNvPr id="28" name="Rectangle 16">
            <a:extLst>
              <a:ext uri="{FF2B5EF4-FFF2-40B4-BE49-F238E27FC236}">
                <a16:creationId xmlns:a16="http://schemas.microsoft.com/office/drawing/2014/main" id="{DA6C2449-5F66-4753-AAA3-4AD81E57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nvGrpSpPr>
          <p:cNvPr id="29" name="Group 18">
            <a:extLst>
              <a:ext uri="{FF2B5EF4-FFF2-40B4-BE49-F238E27FC236}">
                <a16:creationId xmlns:a16="http://schemas.microsoft.com/office/drawing/2014/main" id="{329F7DAB-18F4-436A-A0D8-61013DEB6F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1424" y="1"/>
            <a:ext cx="3258129" cy="6858000"/>
            <a:chOff x="141424" y="1"/>
            <a:chExt cx="3258129" cy="6858000"/>
          </a:xfrm>
        </p:grpSpPr>
        <p:sp>
          <p:nvSpPr>
            <p:cNvPr id="20" name="Freeform 6">
              <a:extLst>
                <a:ext uri="{FF2B5EF4-FFF2-40B4-BE49-F238E27FC236}">
                  <a16:creationId xmlns:a16="http://schemas.microsoft.com/office/drawing/2014/main" id="{AA2A446D-5444-4251-A0C1-1C33937BB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21" name="Freeform 7">
              <a:extLst>
                <a:ext uri="{FF2B5EF4-FFF2-40B4-BE49-F238E27FC236}">
                  <a16:creationId xmlns:a16="http://schemas.microsoft.com/office/drawing/2014/main" id="{E013EF53-9F7F-40D2-9E88-917DCF643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Freeform 12">
              <a:extLst>
                <a:ext uri="{FF2B5EF4-FFF2-40B4-BE49-F238E27FC236}">
                  <a16:creationId xmlns:a16="http://schemas.microsoft.com/office/drawing/2014/main" id="{210AE139-2815-4F3D-A56C-2608DB3D7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3" name="Freeform 13">
              <a:extLst>
                <a:ext uri="{FF2B5EF4-FFF2-40B4-BE49-F238E27FC236}">
                  <a16:creationId xmlns:a16="http://schemas.microsoft.com/office/drawing/2014/main" id="{7C52B438-B53F-4BCB-A9A8-183E8815A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Shape 23">
              <a:extLst>
                <a:ext uri="{FF2B5EF4-FFF2-40B4-BE49-F238E27FC236}">
                  <a16:creationId xmlns:a16="http://schemas.microsoft.com/office/drawing/2014/main" id="{557375C8-AF41-41DF-8F04-72401D4B9E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5" name="Freeform 15">
              <a:extLst>
                <a:ext uri="{FF2B5EF4-FFF2-40B4-BE49-F238E27FC236}">
                  <a16:creationId xmlns:a16="http://schemas.microsoft.com/office/drawing/2014/main" id="{1B37C1D7-483C-4CD7-85AB-F4EEA6E573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3" name="Slide Number Placeholder 2">
            <a:extLst>
              <a:ext uri="{FF2B5EF4-FFF2-40B4-BE49-F238E27FC236}">
                <a16:creationId xmlns:a16="http://schemas.microsoft.com/office/drawing/2014/main" id="{F30DF0C5-DDA2-4E81-977F-3312591D67B1}"/>
              </a:ext>
            </a:extLst>
          </p:cNvPr>
          <p:cNvSpPr>
            <a:spLocks noGrp="1"/>
          </p:cNvSpPr>
          <p:nvPr>
            <p:ph type="sldNum" sz="quarter" idx="12"/>
          </p:nvPr>
        </p:nvSpPr>
        <p:spPr>
          <a:xfrm>
            <a:off x="111050" y="6310313"/>
            <a:ext cx="551167" cy="365125"/>
          </a:xfrm>
        </p:spPr>
        <p:txBody>
          <a:bodyPr/>
          <a:lstStyle/>
          <a:p>
            <a:fld id="{D335780A-43D3-4FD6-B62D-2AB0EB7C12A5}" type="slidenum">
              <a:rPr lang="en-IN" sz="1400" smtClean="0"/>
              <a:t>30</a:t>
            </a:fld>
            <a:endParaRPr lang="en-IN" sz="1400" dirty="0"/>
          </a:p>
        </p:txBody>
      </p:sp>
    </p:spTree>
    <p:extLst>
      <p:ext uri="{BB962C8B-B14F-4D97-AF65-F5344CB8AC3E}">
        <p14:creationId xmlns:p14="http://schemas.microsoft.com/office/powerpoint/2010/main" val="413716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35021" y="685800"/>
            <a:ext cx="2639962" cy="5105400"/>
          </a:xfrm>
        </p:spPr>
        <p:txBody>
          <a:bodyPr>
            <a:normAutofit/>
          </a:bodyPr>
          <a:lstStyle/>
          <a:p>
            <a:r>
              <a:rPr lang="en-US" dirty="0">
                <a:solidFill>
                  <a:srgbClr val="FFFFFF"/>
                </a:solidFill>
              </a:rPr>
              <a:t>History </a:t>
            </a:r>
            <a:endParaRPr lang="en-IN" dirty="0">
              <a:solidFill>
                <a:srgbClr val="FFFFFF"/>
              </a:solidFill>
            </a:endParaRPr>
          </a:p>
        </p:txBody>
      </p:sp>
      <p:grpSp>
        <p:nvGrpSpPr>
          <p:cNvPr id="15" name="Group 1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6" name="Content Placeholder 5">
            <a:extLst>
              <a:ext uri="{FF2B5EF4-FFF2-40B4-BE49-F238E27FC236}">
                <a16:creationId xmlns:a16="http://schemas.microsoft.com/office/drawing/2014/main" id="{6BDFB09C-2D7E-4B8D-9EA6-4C7667C6988B}"/>
              </a:ext>
            </a:extLst>
          </p:cNvPr>
          <p:cNvGraphicFramePr>
            <a:graphicFrameLocks noGrp="1"/>
          </p:cNvGraphicFramePr>
          <p:nvPr>
            <p:ph idx="1"/>
            <p:extLst>
              <p:ext uri="{D42A27DB-BD31-4B8C-83A1-F6EECF244321}">
                <p14:modId xmlns:p14="http://schemas.microsoft.com/office/powerpoint/2010/main" val="4010751004"/>
              </p:ext>
            </p:extLst>
          </p:nvPr>
        </p:nvGraphicFramePr>
        <p:xfrm>
          <a:off x="4684325" y="594804"/>
          <a:ext cx="7507675" cy="5630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DB9DA7A-FF62-4EAC-B5F3-482A1AC56BD1}"/>
              </a:ext>
            </a:extLst>
          </p:cNvPr>
          <p:cNvSpPr>
            <a:spLocks noGrp="1"/>
          </p:cNvSpPr>
          <p:nvPr>
            <p:ph type="sldNum" sz="quarter" idx="12"/>
          </p:nvPr>
        </p:nvSpPr>
        <p:spPr>
          <a:xfrm>
            <a:off x="84953" y="6294437"/>
            <a:ext cx="551167" cy="365125"/>
          </a:xfrm>
        </p:spPr>
        <p:txBody>
          <a:bodyPr/>
          <a:lstStyle/>
          <a:p>
            <a:fld id="{D335780A-43D3-4FD6-B62D-2AB0EB7C12A5}" type="slidenum">
              <a:rPr lang="en-IN" sz="1600" smtClean="0"/>
              <a:t>4</a:t>
            </a:fld>
            <a:endParaRPr lang="en-IN" sz="1600" dirty="0"/>
          </a:p>
        </p:txBody>
      </p:sp>
    </p:spTree>
    <p:extLst>
      <p:ext uri="{BB962C8B-B14F-4D97-AF65-F5344CB8AC3E}">
        <p14:creationId xmlns:p14="http://schemas.microsoft.com/office/powerpoint/2010/main" val="966416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74786" y="352425"/>
            <a:ext cx="10018713" cy="1185333"/>
          </a:xfrm>
        </p:spPr>
        <p:txBody>
          <a:bodyPr>
            <a:normAutofit/>
          </a:bodyPr>
          <a:lstStyle/>
          <a:p>
            <a:r>
              <a:rPr lang="en-US" dirty="0"/>
              <a:t>What is a Quantum Computer and Qubit?</a:t>
            </a:r>
            <a:endParaRPr lang="en-IN" dirty="0"/>
          </a:p>
        </p:txBody>
      </p:sp>
      <p:pic>
        <p:nvPicPr>
          <p:cNvPr id="5" name="Picture 4" descr="A close up of a sign&#10;&#10;Description automatically generated">
            <a:extLst>
              <a:ext uri="{FF2B5EF4-FFF2-40B4-BE49-F238E27FC236}">
                <a16:creationId xmlns:a16="http://schemas.microsoft.com/office/drawing/2014/main" id="{9D4D822C-ED5F-4A64-9824-48A5EDAEEF2C}"/>
              </a:ext>
            </a:extLst>
          </p:cNvPr>
          <p:cNvPicPr>
            <a:picLocks noChangeAspect="1"/>
          </p:cNvPicPr>
          <p:nvPr/>
        </p:nvPicPr>
        <p:blipFill rotWithShape="1">
          <a:blip r:embed="rId3">
            <a:extLst>
              <a:ext uri="{28A0092B-C50C-407E-A947-70E740481C1C}">
                <a14:useLocalDpi xmlns:a14="http://schemas.microsoft.com/office/drawing/2010/main" val="0"/>
              </a:ext>
            </a:extLst>
          </a:blip>
          <a:srcRect l="4307" t="2532" r="5048" b="2261"/>
          <a:stretch/>
        </p:blipFill>
        <p:spPr>
          <a:xfrm>
            <a:off x="1266825" y="2095500"/>
            <a:ext cx="2457450" cy="3609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Content Placeholder 2"/>
          <p:cNvSpPr>
            <a:spLocks noGrp="1"/>
          </p:cNvSpPr>
          <p:nvPr>
            <p:ph idx="1"/>
          </p:nvPr>
        </p:nvSpPr>
        <p:spPr>
          <a:xfrm>
            <a:off x="4233332" y="1998133"/>
            <a:ext cx="7387167" cy="4040717"/>
          </a:xfrm>
        </p:spPr>
        <p:txBody>
          <a:bodyPr>
            <a:normAutofit/>
          </a:bodyPr>
          <a:lstStyle/>
          <a:p>
            <a:pPr marL="0" indent="0">
              <a:lnSpc>
                <a:spcPct val="90000"/>
              </a:lnSpc>
              <a:buNone/>
            </a:pPr>
            <a:endParaRPr lang="en-IN" sz="1800" dirty="0"/>
          </a:p>
          <a:p>
            <a:pPr>
              <a:lnSpc>
                <a:spcPct val="90000"/>
              </a:lnSpc>
            </a:pPr>
            <a:r>
              <a:rPr lang="en-IN" sz="2000" dirty="0"/>
              <a:t>Make use of two key principles of  quantum physics:</a:t>
            </a:r>
          </a:p>
          <a:p>
            <a:pPr marL="457200" indent="-457200">
              <a:lnSpc>
                <a:spcPct val="90000"/>
              </a:lnSpc>
              <a:buFont typeface="+mj-lt"/>
              <a:buAutoNum type="arabicPeriod"/>
            </a:pPr>
            <a:r>
              <a:rPr lang="en-IN" sz="2000" dirty="0"/>
              <a:t>Superposition</a:t>
            </a:r>
          </a:p>
          <a:p>
            <a:pPr marL="457200" indent="-457200">
              <a:lnSpc>
                <a:spcPct val="90000"/>
              </a:lnSpc>
              <a:buFont typeface="+mj-lt"/>
              <a:buAutoNum type="arabicPeriod"/>
            </a:pPr>
            <a:r>
              <a:rPr lang="en-IN" sz="2000" dirty="0"/>
              <a:t>Entanglement </a:t>
            </a:r>
          </a:p>
          <a:p>
            <a:pPr marL="0" indent="0">
              <a:lnSpc>
                <a:spcPct val="90000"/>
              </a:lnSpc>
              <a:buNone/>
            </a:pPr>
            <a:endParaRPr lang="en-IN" sz="2000" dirty="0"/>
          </a:p>
          <a:p>
            <a:pPr>
              <a:lnSpc>
                <a:spcPct val="90000"/>
              </a:lnSpc>
            </a:pPr>
            <a:r>
              <a:rPr lang="en-IN" sz="2000" dirty="0"/>
              <a:t>Qubit can be either:</a:t>
            </a:r>
          </a:p>
          <a:p>
            <a:pPr lvl="2">
              <a:lnSpc>
                <a:spcPct val="90000"/>
              </a:lnSpc>
            </a:pPr>
            <a:r>
              <a:rPr lang="en-IN" sz="2000" dirty="0"/>
              <a:t>0 or 1</a:t>
            </a:r>
          </a:p>
          <a:p>
            <a:pPr lvl="2">
              <a:lnSpc>
                <a:spcPct val="90000"/>
              </a:lnSpc>
            </a:pPr>
            <a:r>
              <a:rPr lang="en-IN" sz="2000" dirty="0"/>
              <a:t>0 and 1 at the same time</a:t>
            </a:r>
            <a:r>
              <a:rPr lang="en-IN" sz="1200" dirty="0"/>
              <a:t> </a:t>
            </a:r>
          </a:p>
          <a:p>
            <a:pPr marL="457200" indent="-457200">
              <a:lnSpc>
                <a:spcPct val="90000"/>
              </a:lnSpc>
              <a:buFont typeface="+mj-lt"/>
              <a:buAutoNum type="arabicPeriod"/>
            </a:pPr>
            <a:endParaRPr lang="en-IN" sz="1700" dirty="0"/>
          </a:p>
          <a:p>
            <a:pPr marL="0" indent="0">
              <a:lnSpc>
                <a:spcPct val="90000"/>
              </a:lnSpc>
              <a:buNone/>
            </a:pPr>
            <a:endParaRPr lang="en-IN" sz="1700" dirty="0"/>
          </a:p>
        </p:txBody>
      </p:sp>
      <p:sp>
        <p:nvSpPr>
          <p:cNvPr id="4" name="Slide Number Placeholder 3">
            <a:extLst>
              <a:ext uri="{FF2B5EF4-FFF2-40B4-BE49-F238E27FC236}">
                <a16:creationId xmlns:a16="http://schemas.microsoft.com/office/drawing/2014/main" id="{A6BB530F-B866-4F66-9E34-A541765DF800}"/>
              </a:ext>
            </a:extLst>
          </p:cNvPr>
          <p:cNvSpPr>
            <a:spLocks noGrp="1"/>
          </p:cNvSpPr>
          <p:nvPr>
            <p:ph type="sldNum" sz="quarter" idx="12"/>
          </p:nvPr>
        </p:nvSpPr>
        <p:spPr>
          <a:xfrm>
            <a:off x="0" y="6354536"/>
            <a:ext cx="551167" cy="365125"/>
          </a:xfrm>
        </p:spPr>
        <p:txBody>
          <a:bodyPr/>
          <a:lstStyle/>
          <a:p>
            <a:fld id="{D335780A-43D3-4FD6-B62D-2AB0EB7C12A5}" type="slidenum">
              <a:rPr lang="en-IN" sz="1600" smtClean="0"/>
              <a:t>5</a:t>
            </a:fld>
            <a:endParaRPr lang="en-IN" sz="1600" dirty="0"/>
          </a:p>
        </p:txBody>
      </p:sp>
    </p:spTree>
    <p:extLst>
      <p:ext uri="{BB962C8B-B14F-4D97-AF65-F5344CB8AC3E}">
        <p14:creationId xmlns:p14="http://schemas.microsoft.com/office/powerpoint/2010/main" val="3893136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84311" y="129047"/>
            <a:ext cx="4697414" cy="2166477"/>
          </a:xfrm>
        </p:spPr>
        <p:txBody>
          <a:bodyPr>
            <a:normAutofit/>
          </a:bodyPr>
          <a:lstStyle/>
          <a:p>
            <a:r>
              <a:rPr lang="en-US" dirty="0"/>
              <a:t>Quantum Computer  Performance</a:t>
            </a:r>
            <a:endParaRPr lang="en-IN" dirty="0"/>
          </a:p>
        </p:txBody>
      </p:sp>
      <p:sp>
        <p:nvSpPr>
          <p:cNvPr id="3" name="Content Placeholder 2"/>
          <p:cNvSpPr>
            <a:spLocks noGrp="1"/>
          </p:cNvSpPr>
          <p:nvPr>
            <p:ph idx="1"/>
          </p:nvPr>
        </p:nvSpPr>
        <p:spPr>
          <a:xfrm>
            <a:off x="1074198" y="1905001"/>
            <a:ext cx="4207877" cy="3918750"/>
          </a:xfrm>
        </p:spPr>
        <p:txBody>
          <a:bodyPr anchor="t">
            <a:normAutofit/>
          </a:bodyPr>
          <a:lstStyle/>
          <a:p>
            <a:pPr marL="0" indent="0">
              <a:buNone/>
            </a:pPr>
            <a:endParaRPr lang="en-IN" sz="1600" dirty="0"/>
          </a:p>
          <a:p>
            <a:r>
              <a:rPr lang="en-IN" sz="1800" dirty="0"/>
              <a:t>Offers vast parallelism </a:t>
            </a:r>
          </a:p>
          <a:p>
            <a:pPr marL="0" indent="0">
              <a:buNone/>
            </a:pPr>
            <a:endParaRPr lang="en-IN" sz="1800" dirty="0"/>
          </a:p>
          <a:p>
            <a:r>
              <a:rPr lang="en-IN" sz="1800" dirty="0"/>
              <a:t>The exponential increase in power</a:t>
            </a:r>
          </a:p>
          <a:p>
            <a:endParaRPr lang="en-IN" sz="1800" dirty="0"/>
          </a:p>
          <a:p>
            <a:r>
              <a:rPr lang="en-US" sz="1800" dirty="0"/>
              <a:t>A 100 Q-bit quantum computer is more power full than a supercomputer</a:t>
            </a:r>
            <a:endParaRPr lang="en-IN" sz="1800" dirty="0"/>
          </a:p>
          <a:p>
            <a:pPr marL="0" indent="0">
              <a:buNone/>
            </a:pPr>
            <a:endParaRPr lang="en-IN" sz="1600" dirty="0"/>
          </a:p>
        </p:txBody>
      </p:sp>
      <p:pic>
        <p:nvPicPr>
          <p:cNvPr id="4" name="Picture 3">
            <a:extLst>
              <a:ext uri="{FF2B5EF4-FFF2-40B4-BE49-F238E27FC236}">
                <a16:creationId xmlns:a16="http://schemas.microsoft.com/office/drawing/2014/main" id="{52810AEF-85C4-467C-A3B1-236C8F817A5A}"/>
              </a:ext>
            </a:extLst>
          </p:cNvPr>
          <p:cNvPicPr>
            <a:picLocks noChangeAspect="1"/>
          </p:cNvPicPr>
          <p:nvPr/>
        </p:nvPicPr>
        <p:blipFill>
          <a:blip r:embed="rId3"/>
          <a:stretch>
            <a:fillRect/>
          </a:stretch>
        </p:blipFill>
        <p:spPr>
          <a:xfrm>
            <a:off x="5282075" y="1997479"/>
            <a:ext cx="6544092" cy="28630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85EBA1AA-043D-44A8-A5FA-AF74DD6019D7}"/>
              </a:ext>
            </a:extLst>
          </p:cNvPr>
          <p:cNvSpPr>
            <a:spLocks noGrp="1"/>
          </p:cNvSpPr>
          <p:nvPr>
            <p:ph type="sldNum" sz="quarter" idx="12"/>
          </p:nvPr>
        </p:nvSpPr>
        <p:spPr>
          <a:xfrm>
            <a:off x="95372" y="6385841"/>
            <a:ext cx="551167" cy="365125"/>
          </a:xfrm>
        </p:spPr>
        <p:txBody>
          <a:bodyPr/>
          <a:lstStyle/>
          <a:p>
            <a:fld id="{D335780A-43D3-4FD6-B62D-2AB0EB7C12A5}" type="slidenum">
              <a:rPr lang="en-IN" sz="1600" smtClean="0"/>
              <a:t>6</a:t>
            </a:fld>
            <a:endParaRPr lang="en-IN" sz="1600" dirty="0"/>
          </a:p>
        </p:txBody>
      </p:sp>
    </p:spTree>
    <p:extLst>
      <p:ext uri="{BB962C8B-B14F-4D97-AF65-F5344CB8AC3E}">
        <p14:creationId xmlns:p14="http://schemas.microsoft.com/office/powerpoint/2010/main" val="335086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5843" y="0"/>
            <a:ext cx="10018713" cy="1752599"/>
          </a:xfrm>
        </p:spPr>
        <p:txBody>
          <a:bodyPr/>
          <a:lstStyle/>
          <a:p>
            <a:r>
              <a:rPr lang="en-US" dirty="0"/>
              <a:t>Technologies for implementing Quantum Computing </a:t>
            </a:r>
            <a:endParaRPr lang="en-IN" dirty="0"/>
          </a:p>
        </p:txBody>
      </p:sp>
      <p:pic>
        <p:nvPicPr>
          <p:cNvPr id="4" name="Content Placeholder 3"/>
          <p:cNvPicPr>
            <a:picLocks noGrp="1" noChangeAspect="1"/>
          </p:cNvPicPr>
          <p:nvPr>
            <p:ph idx="1"/>
          </p:nvPr>
        </p:nvPicPr>
        <p:blipFill rotWithShape="1">
          <a:blip r:embed="rId2" cstate="print">
            <a:alphaModFix/>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6" b="46"/>
          <a:stretch/>
        </p:blipFill>
        <p:spPr>
          <a:xfrm>
            <a:off x="2166485" y="1562099"/>
            <a:ext cx="8817428" cy="4751038"/>
          </a:xfrm>
          <a:noFill/>
          <a:ln>
            <a:solidFill>
              <a:srgbClr val="612F88"/>
            </a:solidFill>
          </a:ln>
          <a:effectLst>
            <a:softEdge rad="63500"/>
          </a:effectLst>
        </p:spPr>
      </p:pic>
      <p:pic>
        <p:nvPicPr>
          <p:cNvPr id="9" name="Content Placeholder 3">
            <a:extLst>
              <a:ext uri="{FF2B5EF4-FFF2-40B4-BE49-F238E27FC236}">
                <a16:creationId xmlns:a16="http://schemas.microsoft.com/office/drawing/2014/main" id="{93E92AF7-6E0C-499B-A46F-797180F35BE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7991475" y="2261097"/>
            <a:ext cx="2771775" cy="3792806"/>
          </a:xfrm>
          <a:prstGeom prst="rect">
            <a:avLst/>
          </a:prstGeom>
          <a:noFill/>
          <a:ln>
            <a:solidFill>
              <a:srgbClr val="612F88"/>
            </a:solidFill>
          </a:ln>
          <a:effectLst>
            <a:outerShdw blurRad="50800" dist="38100" dir="8100000" algn="tr" rotWithShape="0">
              <a:prstClr val="black">
                <a:alpha val="40000"/>
              </a:prstClr>
            </a:outerShdw>
            <a:softEdge rad="63500"/>
          </a:effectLst>
        </p:spPr>
      </p:pic>
      <p:sp>
        <p:nvSpPr>
          <p:cNvPr id="3" name="Slide Number Placeholder 2">
            <a:extLst>
              <a:ext uri="{FF2B5EF4-FFF2-40B4-BE49-F238E27FC236}">
                <a16:creationId xmlns:a16="http://schemas.microsoft.com/office/drawing/2014/main" id="{A2B5E2FF-FBDB-40EC-883B-D1D435992636}"/>
              </a:ext>
            </a:extLst>
          </p:cNvPr>
          <p:cNvSpPr>
            <a:spLocks noGrp="1"/>
          </p:cNvSpPr>
          <p:nvPr>
            <p:ph type="sldNum" sz="quarter" idx="12"/>
          </p:nvPr>
        </p:nvSpPr>
        <p:spPr>
          <a:xfrm>
            <a:off x="0" y="6313137"/>
            <a:ext cx="551167" cy="365125"/>
          </a:xfrm>
        </p:spPr>
        <p:txBody>
          <a:bodyPr/>
          <a:lstStyle/>
          <a:p>
            <a:fld id="{D335780A-43D3-4FD6-B62D-2AB0EB7C12A5}" type="slidenum">
              <a:rPr lang="en-IN" sz="1600" smtClean="0"/>
              <a:t>7</a:t>
            </a:fld>
            <a:endParaRPr lang="en-IN" sz="1600" dirty="0"/>
          </a:p>
        </p:txBody>
      </p:sp>
    </p:spTree>
    <p:extLst>
      <p:ext uri="{BB962C8B-B14F-4D97-AF65-F5344CB8AC3E}">
        <p14:creationId xmlns:p14="http://schemas.microsoft.com/office/powerpoint/2010/main" val="3774537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433" y="542370"/>
            <a:ext cx="10018713" cy="1752599"/>
          </a:xfrm>
        </p:spPr>
        <p:txBody>
          <a:bodyPr/>
          <a:lstStyle/>
          <a:p>
            <a:r>
              <a:rPr lang="en-US" dirty="0"/>
              <a:t>Superconducting Qubits</a:t>
            </a:r>
            <a:br>
              <a:rPr lang="en-US" dirty="0"/>
            </a:br>
            <a:endParaRPr lang="en-IN" dirty="0"/>
          </a:p>
        </p:txBody>
      </p:sp>
      <p:sp>
        <p:nvSpPr>
          <p:cNvPr id="3" name="Content Placeholder 2"/>
          <p:cNvSpPr>
            <a:spLocks noGrp="1"/>
          </p:cNvSpPr>
          <p:nvPr>
            <p:ph idx="1"/>
          </p:nvPr>
        </p:nvSpPr>
        <p:spPr>
          <a:xfrm>
            <a:off x="1475433" y="819890"/>
            <a:ext cx="10515600" cy="4907456"/>
          </a:xfrm>
        </p:spPr>
        <p:txBody>
          <a:bodyPr>
            <a:normAutofit/>
          </a:bodyPr>
          <a:lstStyle/>
          <a:p>
            <a:pPr marL="0" indent="0">
              <a:buNone/>
            </a:pPr>
            <a:r>
              <a:rPr lang="en-US" sz="1800" dirty="0"/>
              <a:t>Superconducting qubits are solid state electrical circuits. Compared with the qubits based on other quantum systems(such as trapped ions, nuclear magnetic resonance, linear optical systems, etc.), superconducting qubits have the following </a:t>
            </a:r>
            <a:r>
              <a:rPr lang="en-IN" sz="1800" dirty="0"/>
              <a:t>advantages</a:t>
            </a:r>
            <a:r>
              <a:rPr lang="en-IN" sz="1600" dirty="0"/>
              <a:t>:</a:t>
            </a:r>
          </a:p>
          <a:p>
            <a:pPr marL="0" indent="0">
              <a:buNone/>
            </a:pPr>
            <a:endParaRPr lang="en-IN" sz="1600" dirty="0"/>
          </a:p>
          <a:p>
            <a:r>
              <a:rPr lang="en-US" sz="1800" dirty="0"/>
              <a:t>High designability. </a:t>
            </a:r>
          </a:p>
          <a:p>
            <a:r>
              <a:rPr lang="en-US" sz="1800" dirty="0"/>
              <a:t>Scalability. </a:t>
            </a:r>
          </a:p>
          <a:p>
            <a:r>
              <a:rPr lang="en-US" sz="1800" dirty="0"/>
              <a:t>Easy to couple. </a:t>
            </a:r>
          </a:p>
          <a:p>
            <a:r>
              <a:rPr lang="en-US" sz="1800" dirty="0"/>
              <a:t>Easy to control. </a:t>
            </a:r>
            <a:endParaRPr lang="en-IN" sz="1800" dirty="0"/>
          </a:p>
        </p:txBody>
      </p:sp>
      <p:sp>
        <p:nvSpPr>
          <p:cNvPr id="4" name="Slide Number Placeholder 3">
            <a:extLst>
              <a:ext uri="{FF2B5EF4-FFF2-40B4-BE49-F238E27FC236}">
                <a16:creationId xmlns:a16="http://schemas.microsoft.com/office/drawing/2014/main" id="{C7D569F6-62BC-4196-B6D7-225D3D9ED11C}"/>
              </a:ext>
            </a:extLst>
          </p:cNvPr>
          <p:cNvSpPr>
            <a:spLocks noGrp="1"/>
          </p:cNvSpPr>
          <p:nvPr>
            <p:ph type="sldNum" sz="quarter" idx="12"/>
          </p:nvPr>
        </p:nvSpPr>
        <p:spPr>
          <a:xfrm>
            <a:off x="0" y="6361667"/>
            <a:ext cx="551167" cy="365125"/>
          </a:xfrm>
        </p:spPr>
        <p:txBody>
          <a:bodyPr/>
          <a:lstStyle/>
          <a:p>
            <a:fld id="{D335780A-43D3-4FD6-B62D-2AB0EB7C12A5}" type="slidenum">
              <a:rPr lang="en-IN" sz="1600" smtClean="0"/>
              <a:t>8</a:t>
            </a:fld>
            <a:endParaRPr lang="en-IN" sz="1600" dirty="0"/>
          </a:p>
        </p:txBody>
      </p:sp>
    </p:spTree>
    <p:extLst>
      <p:ext uri="{BB962C8B-B14F-4D97-AF65-F5344CB8AC3E}">
        <p14:creationId xmlns:p14="http://schemas.microsoft.com/office/powerpoint/2010/main" val="282289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4B0D-8050-433F-9144-CCB19E2C7B1D}"/>
              </a:ext>
            </a:extLst>
          </p:cNvPr>
          <p:cNvSpPr>
            <a:spLocks noGrp="1"/>
          </p:cNvSpPr>
          <p:nvPr>
            <p:ph type="title"/>
          </p:nvPr>
        </p:nvSpPr>
        <p:spPr>
          <a:xfrm>
            <a:off x="1216283" y="-72661"/>
            <a:ext cx="10018713" cy="872066"/>
          </a:xfrm>
        </p:spPr>
        <p:txBody>
          <a:bodyPr/>
          <a:lstStyle/>
          <a:p>
            <a:r>
              <a:rPr lang="en-IN" dirty="0"/>
              <a:t>Superconducting Qubit Archetypes</a:t>
            </a:r>
          </a:p>
        </p:txBody>
      </p:sp>
      <p:sp>
        <p:nvSpPr>
          <p:cNvPr id="3" name="Content Placeholder 2">
            <a:extLst>
              <a:ext uri="{FF2B5EF4-FFF2-40B4-BE49-F238E27FC236}">
                <a16:creationId xmlns:a16="http://schemas.microsoft.com/office/drawing/2014/main" id="{BDF6C70A-31E8-4EE2-A000-49B005FED34B}"/>
              </a:ext>
            </a:extLst>
          </p:cNvPr>
          <p:cNvSpPr>
            <a:spLocks noGrp="1"/>
          </p:cNvSpPr>
          <p:nvPr>
            <p:ph sz="half" idx="1"/>
          </p:nvPr>
        </p:nvSpPr>
        <p:spPr>
          <a:xfrm>
            <a:off x="1322774" y="799405"/>
            <a:ext cx="5630393" cy="5573841"/>
          </a:xfrm>
        </p:spPr>
        <p:txBody>
          <a:bodyPr>
            <a:normAutofit fontScale="55000" lnSpcReduction="20000"/>
          </a:bodyPr>
          <a:lstStyle/>
          <a:p>
            <a:pPr marL="0" indent="0">
              <a:buNone/>
            </a:pPr>
            <a:r>
              <a:rPr lang="en-US" sz="2900" dirty="0"/>
              <a:t>Superconducting qubits generally consist of superconducting electrodes, or islands, that are interconnected by Josephson junctions.</a:t>
            </a:r>
          </a:p>
          <a:p>
            <a:pPr marL="0" indent="0">
              <a:buNone/>
            </a:pPr>
            <a:endParaRPr lang="en-US" sz="2900" dirty="0"/>
          </a:p>
          <a:p>
            <a:pPr marL="0" indent="0">
              <a:buNone/>
            </a:pPr>
            <a:r>
              <a:rPr lang="en-US" sz="2900" dirty="0"/>
              <a:t>According to different degrees of freedom, superconducting  qubits are mainly divided into three categories: </a:t>
            </a:r>
          </a:p>
          <a:p>
            <a:pPr marL="342900" indent="-342900">
              <a:buFont typeface="+mj-lt"/>
              <a:buAutoNum type="alphaLcPeriod"/>
            </a:pPr>
            <a:r>
              <a:rPr lang="en-US" sz="2900" dirty="0"/>
              <a:t>charge qubits</a:t>
            </a:r>
          </a:p>
          <a:p>
            <a:pPr marL="342900" indent="-342900">
              <a:buFont typeface="+mj-lt"/>
              <a:buAutoNum type="alphaLcPeriod"/>
            </a:pPr>
            <a:r>
              <a:rPr lang="en-US" sz="2900" dirty="0"/>
              <a:t>flux qubits</a:t>
            </a:r>
          </a:p>
          <a:p>
            <a:pPr marL="342900" indent="-342900">
              <a:buFont typeface="+mj-lt"/>
              <a:buAutoNum type="alphaLcPeriod"/>
            </a:pPr>
            <a:r>
              <a:rPr lang="en-US" sz="2900" dirty="0"/>
              <a:t>phase qubits.</a:t>
            </a:r>
          </a:p>
          <a:p>
            <a:pPr marL="342900" indent="-342900">
              <a:buFont typeface="+mj-lt"/>
              <a:buAutoNum type="alphaLcPeriod"/>
            </a:pPr>
            <a:endParaRPr lang="en-US" sz="2900" dirty="0"/>
          </a:p>
          <a:p>
            <a:pPr marL="0" indent="0">
              <a:buNone/>
            </a:pPr>
            <a:r>
              <a:rPr lang="en-US" sz="2900" dirty="0"/>
              <a:t>Based on the three superconducting qubit archetypes, many</a:t>
            </a:r>
          </a:p>
          <a:p>
            <a:pPr marL="0" indent="0">
              <a:buNone/>
            </a:pPr>
            <a:r>
              <a:rPr lang="en-US" sz="2900" dirty="0"/>
              <a:t>new types of superconducting qubits are derived, such as</a:t>
            </a:r>
          </a:p>
          <a:p>
            <a:pPr marL="514350" indent="-514350">
              <a:buFont typeface="+mj-lt"/>
              <a:buAutoNum type="arabicPeriod"/>
            </a:pPr>
            <a:r>
              <a:rPr lang="en-US" sz="2900" dirty="0"/>
              <a:t>Transmon-type qubit</a:t>
            </a:r>
          </a:p>
          <a:p>
            <a:pPr marL="514350" indent="-514350">
              <a:buFont typeface="+mj-lt"/>
              <a:buAutoNum type="arabicPeriod"/>
            </a:pPr>
            <a:r>
              <a:rPr lang="en-US" sz="2900" dirty="0"/>
              <a:t>C-shunt flux qubit</a:t>
            </a:r>
          </a:p>
          <a:p>
            <a:pPr marL="514350" indent="-514350">
              <a:buFont typeface="+mj-lt"/>
              <a:buAutoNum type="arabicPeriod"/>
            </a:pPr>
            <a:r>
              <a:rPr lang="en-US" sz="2900" dirty="0"/>
              <a:t>Fluxonium</a:t>
            </a:r>
          </a:p>
          <a:p>
            <a:pPr marL="514350" indent="-514350">
              <a:buFont typeface="+mj-lt"/>
              <a:buAutoNum type="arabicPeriod"/>
            </a:pPr>
            <a:r>
              <a:rPr lang="en-US" sz="2900" dirty="0"/>
              <a:t> 0-</a:t>
            </a:r>
            <a:r>
              <a:rPr lang="el-GR" sz="2900" dirty="0">
                <a:ea typeface="Cambria Math" panose="02040503050406030204" pitchFamily="18" charset="0"/>
              </a:rPr>
              <a:t>π</a:t>
            </a:r>
            <a:r>
              <a:rPr lang="en-US" sz="2900" dirty="0">
                <a:ea typeface="Cambria Math" panose="02040503050406030204" pitchFamily="18" charset="0"/>
              </a:rPr>
              <a:t> </a:t>
            </a:r>
            <a:r>
              <a:rPr lang="en-US" sz="2900" dirty="0"/>
              <a:t>qubit</a:t>
            </a:r>
          </a:p>
          <a:p>
            <a:pPr marL="0" indent="0">
              <a:buNone/>
            </a:pPr>
            <a:endParaRPr lang="en-US" sz="1600" dirty="0"/>
          </a:p>
        </p:txBody>
      </p:sp>
      <p:pic>
        <p:nvPicPr>
          <p:cNvPr id="5" name="Content Placeholder 4">
            <a:extLst>
              <a:ext uri="{FF2B5EF4-FFF2-40B4-BE49-F238E27FC236}">
                <a16:creationId xmlns:a16="http://schemas.microsoft.com/office/drawing/2014/main" id="{91D731EC-EACD-4F51-A078-C19587D6B1EB}"/>
              </a:ext>
            </a:extLst>
          </p:cNvPr>
          <p:cNvPicPr>
            <a:picLocks noGrp="1" noChangeAspect="1"/>
          </p:cNvPicPr>
          <p:nvPr>
            <p:ph sz="half" idx="2"/>
          </p:nvPr>
        </p:nvPicPr>
        <p:blipFill>
          <a:blip r:embed="rId2"/>
          <a:stretch>
            <a:fillRect/>
          </a:stretch>
        </p:blipFill>
        <p:spPr>
          <a:xfrm>
            <a:off x="6806801" y="1074198"/>
            <a:ext cx="5121405" cy="1924153"/>
          </a:xfrm>
          <a:prstGeom prst="rect">
            <a:avLst/>
          </a:prstGeom>
          <a:ln/>
        </p:spPr>
        <p:style>
          <a:lnRef idx="1">
            <a:schemeClr val="dk1"/>
          </a:lnRef>
          <a:fillRef idx="2">
            <a:schemeClr val="dk1"/>
          </a:fillRef>
          <a:effectRef idx="1">
            <a:schemeClr val="dk1"/>
          </a:effectRef>
          <a:fontRef idx="minor">
            <a:schemeClr val="dk1"/>
          </a:fontRef>
        </p:style>
      </p:pic>
      <p:sp>
        <p:nvSpPr>
          <p:cNvPr id="6" name="Slide Number Placeholder 5">
            <a:extLst>
              <a:ext uri="{FF2B5EF4-FFF2-40B4-BE49-F238E27FC236}">
                <a16:creationId xmlns:a16="http://schemas.microsoft.com/office/drawing/2014/main" id="{024DECA1-5E69-4261-9607-DD33E045B216}"/>
              </a:ext>
            </a:extLst>
          </p:cNvPr>
          <p:cNvSpPr>
            <a:spLocks noGrp="1"/>
          </p:cNvSpPr>
          <p:nvPr>
            <p:ph type="sldNum" sz="quarter" idx="12"/>
          </p:nvPr>
        </p:nvSpPr>
        <p:spPr>
          <a:xfrm>
            <a:off x="0" y="6373246"/>
            <a:ext cx="551167" cy="365125"/>
          </a:xfrm>
        </p:spPr>
        <p:txBody>
          <a:bodyPr/>
          <a:lstStyle/>
          <a:p>
            <a:fld id="{D335780A-43D3-4FD6-B62D-2AB0EB7C12A5}" type="slidenum">
              <a:rPr lang="en-IN" sz="1600" smtClean="0"/>
              <a:t>9</a:t>
            </a:fld>
            <a:endParaRPr lang="en-IN" sz="1600" dirty="0"/>
          </a:p>
        </p:txBody>
      </p:sp>
    </p:spTree>
    <p:extLst>
      <p:ext uri="{BB962C8B-B14F-4D97-AF65-F5344CB8AC3E}">
        <p14:creationId xmlns:p14="http://schemas.microsoft.com/office/powerpoint/2010/main" val="424298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1777</Words>
  <Application>Microsoft Office PowerPoint</Application>
  <PresentationFormat>Widescreen</PresentationFormat>
  <Paragraphs>280</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 Math</vt:lpstr>
      <vt:lpstr>Century Gothic</vt:lpstr>
      <vt:lpstr>Corbel</vt:lpstr>
      <vt:lpstr>LinLibertineT</vt:lpstr>
      <vt:lpstr>NimbusRomNo9L-Medi</vt:lpstr>
      <vt:lpstr>NimbusRomNo9L-Regu</vt:lpstr>
      <vt:lpstr>Parallax</vt:lpstr>
      <vt:lpstr>Superconducting Quantum Processor </vt:lpstr>
      <vt:lpstr>Contents </vt:lpstr>
      <vt:lpstr>Introduction </vt:lpstr>
      <vt:lpstr>History </vt:lpstr>
      <vt:lpstr>What is a Quantum Computer and Qubit?</vt:lpstr>
      <vt:lpstr>Quantum Computer  Performance</vt:lpstr>
      <vt:lpstr>Technologies for implementing Quantum Computing </vt:lpstr>
      <vt:lpstr>Superconducting Qubits </vt:lpstr>
      <vt:lpstr>Superconducting Qubit Archetypes</vt:lpstr>
      <vt:lpstr>Transmon qubit</vt:lpstr>
      <vt:lpstr>Qubit’s lifetime</vt:lpstr>
      <vt:lpstr>Qubit  Control using Quantum Logic Gates </vt:lpstr>
      <vt:lpstr>Gates For Single qubit, Two qubits and Three Qubits</vt:lpstr>
      <vt:lpstr>Cross-Resonance Gate </vt:lpstr>
      <vt:lpstr>Quantum Processing Unit : Basics</vt:lpstr>
      <vt:lpstr>Superconducting Quantum Circuit Basics</vt:lpstr>
      <vt:lpstr>Physical Qubit and Frequency </vt:lpstr>
      <vt:lpstr>Qubit Layout</vt:lpstr>
      <vt:lpstr>Qubit Connection</vt:lpstr>
      <vt:lpstr>Qubit Readout</vt:lpstr>
      <vt:lpstr>Dispersive Readout</vt:lpstr>
      <vt:lpstr>Quantum Processor Anatomy </vt:lpstr>
      <vt:lpstr>Quantum Processor Architecture</vt:lpstr>
      <vt:lpstr>Dilution refrigerator</vt:lpstr>
      <vt:lpstr>Inside IBM Quantum Computer Dilution Refrigerator </vt:lpstr>
      <vt:lpstr>D-wave 2000Q</vt:lpstr>
      <vt:lpstr>Fields of Application</vt:lpstr>
      <vt:lpstr>Conclusion</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Superconducting Quantum Processor</dc:title>
  <dc:creator>Chirayil, Antony</dc:creator>
  <cp:lastModifiedBy>Chirayil, Antony</cp:lastModifiedBy>
  <cp:revision>73</cp:revision>
  <dcterms:created xsi:type="dcterms:W3CDTF">2020-09-07T07:07:06Z</dcterms:created>
  <dcterms:modified xsi:type="dcterms:W3CDTF">2020-09-18T02:14:12Z</dcterms:modified>
</cp:coreProperties>
</file>